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00" r:id="rId2"/>
  </p:sldMasterIdLst>
  <p:notesMasterIdLst>
    <p:notesMasterId r:id="rId26"/>
  </p:notesMasterIdLst>
  <p:sldIdLst>
    <p:sldId id="256" r:id="rId3"/>
    <p:sldId id="257" r:id="rId4"/>
    <p:sldId id="523" r:id="rId5"/>
    <p:sldId id="525" r:id="rId6"/>
    <p:sldId id="528" r:id="rId7"/>
    <p:sldId id="539" r:id="rId8"/>
    <p:sldId id="532" r:id="rId9"/>
    <p:sldId id="533" r:id="rId10"/>
    <p:sldId id="535" r:id="rId11"/>
    <p:sldId id="536" r:id="rId12"/>
    <p:sldId id="538" r:id="rId13"/>
    <p:sldId id="541" r:id="rId14"/>
    <p:sldId id="544" r:id="rId15"/>
    <p:sldId id="545" r:id="rId16"/>
    <p:sldId id="546" r:id="rId17"/>
    <p:sldId id="548" r:id="rId18"/>
    <p:sldId id="274" r:id="rId19"/>
    <p:sldId id="275" r:id="rId20"/>
    <p:sldId id="331" r:id="rId21"/>
    <p:sldId id="344" r:id="rId22"/>
    <p:sldId id="352" r:id="rId23"/>
    <p:sldId id="556" r:id="rId24"/>
    <p:sldId id="4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3" d="100"/>
          <a:sy n="83" d="100"/>
        </p:scale>
        <p:origin x="64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 sashi" userId="f69a1f667a9ee2c2" providerId="LiveId" clId="{08EE6D7E-2FF6-428A-B500-2010B972AFCA}"/>
    <pc:docChg chg="modSld">
      <pc:chgData name="n sashi" userId="f69a1f667a9ee2c2" providerId="LiveId" clId="{08EE6D7E-2FF6-428A-B500-2010B972AFCA}" dt="2022-06-17T18:29:05.554" v="1" actId="20577"/>
      <pc:docMkLst>
        <pc:docMk/>
      </pc:docMkLst>
      <pc:sldChg chg="modSp mod">
        <pc:chgData name="n sashi" userId="f69a1f667a9ee2c2" providerId="LiveId" clId="{08EE6D7E-2FF6-428A-B500-2010B972AFCA}" dt="2022-06-17T18:29:05.554" v="1" actId="20577"/>
        <pc:sldMkLst>
          <pc:docMk/>
          <pc:sldMk cId="2333983864" sldId="256"/>
        </pc:sldMkLst>
        <pc:spChg chg="mod">
          <ac:chgData name="n sashi" userId="f69a1f667a9ee2c2" providerId="LiveId" clId="{08EE6D7E-2FF6-428A-B500-2010B972AFCA}" dt="2022-06-17T18:29:05.554" v="1" actId="20577"/>
          <ac:spMkLst>
            <pc:docMk/>
            <pc:sldMk cId="2333983864" sldId="256"/>
            <ac:spMk id="3" creationId="{CF9A00BB-B310-2C07-D5AD-67C639A2D14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77813-D0D5-4209-99FE-6B8971FF72A2}" type="datetimeFigureOut">
              <a:rPr lang="en-IN" smtClean="0"/>
              <a:t>17-06-2022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FC3382-C6CD-49E5-A04D-47E6293745A7}" type="slidenum">
              <a:rPr lang="en-IN" smtClean="0"/>
              <a:t>‹#›</a:t>
            </a:fld>
            <a:endParaRPr lang="en-IN"/>
          </a:p>
        </p:txBody>
      </p:sp>
    </p:spTree>
    <p:extLst>
      <p:ext uri="{BB962C8B-B14F-4D97-AF65-F5344CB8AC3E}">
        <p14:creationId xmlns:p14="http://schemas.microsoft.com/office/powerpoint/2010/main" val="3855370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AE36B0A-AEDF-407B-BCF0-58377975BDB4}" type="slidenum">
              <a:rPr lang="en-IN" smtClean="0"/>
              <a:t>17</a:t>
            </a:fld>
            <a:endParaRPr lang="en-IN"/>
          </a:p>
        </p:txBody>
      </p:sp>
    </p:spTree>
    <p:extLst>
      <p:ext uri="{BB962C8B-B14F-4D97-AF65-F5344CB8AC3E}">
        <p14:creationId xmlns:p14="http://schemas.microsoft.com/office/powerpoint/2010/main" val="2294845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6/17/2022</a:t>
            </a:fld>
            <a:endParaRPr lang="en-US" dirty="0"/>
          </a:p>
        </p:txBody>
      </p:sp>
      <p:sp>
        <p:nvSpPr>
          <p:cNvPr id="5" name="Footer Placeholder 4">
            <a:extLst>
              <a:ext uri="{FF2B5EF4-FFF2-40B4-BE49-F238E27FC236}">
                <a16:creationId xmlns:a16="http://schemas.microsoft.com/office/drawing/2014/main" id="{8F09BA8A-EF83-434D-A90E-0805D1104A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829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ED46EE4-CE67-DD46-A751-9FEA049A22B8}"/>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955C5B70-D34F-8A49-B220-808CE2BBB7F3}"/>
                </a:ext>
              </a:extLst>
            </p:cNvPr>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BBFE624-6DBD-8541-B43B-180C0AFA21F0}"/>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6E01AC23-2120-A542-B140-5A29AA27A2C8}"/>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154689C0-9C35-9B4D-906B-DA287DA55A38}"/>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6570F0-11E0-6147-9053-E3A4B5DBA0E4}"/>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DD97F6-A366-B54A-B889-42E97AFEDE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58E853BC-EE80-374B-B823-8D51A948C4CF}"/>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4B5B70B1-649D-9848-B5D4-6DE04D55F5F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46A2092A-2157-0A49-937F-BBAE14687DE7}"/>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F092371E-D526-AF43-816F-F7AEBA9FF16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06995714-B51E-E84A-9FD5-3AD33004E517}"/>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0FDB0CC5-76AA-6E44-8376-4EE649C1DE42}"/>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3D981F0B-8982-1C45-8D7C-30E744003823}"/>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76EEB7-1E87-0447-8CD6-DD220CF4EE59}"/>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A8AE526-3A03-9B41-8C9F-27156E70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08D72-182D-C947-B3F7-B74948D0849B}"/>
              </a:ext>
            </a:extLst>
          </p:cNvPr>
          <p:cNvSpPr>
            <a:spLocks noGrp="1"/>
          </p:cNvSpPr>
          <p:nvPr>
            <p:ph type="dt" sz="half" idx="10"/>
          </p:nvPr>
        </p:nvSpPr>
        <p:spPr/>
        <p:txBody>
          <a:bodyPr/>
          <a:lstStyle/>
          <a:p>
            <a:fld id="{A5B0A250-5CC0-1746-B209-08E8B0DAE6AF}" type="datetimeFigureOut">
              <a:rPr lang="en-US" smtClean="0"/>
              <a:t>6/17/2022</a:t>
            </a:fld>
            <a:endParaRPr lang="en-US" dirty="0"/>
          </a:p>
        </p:txBody>
      </p:sp>
      <p:sp>
        <p:nvSpPr>
          <p:cNvPr id="5" name="Footer Placeholder 4">
            <a:extLst>
              <a:ext uri="{FF2B5EF4-FFF2-40B4-BE49-F238E27FC236}">
                <a16:creationId xmlns:a16="http://schemas.microsoft.com/office/drawing/2014/main" id="{B076E396-D059-AF4D-A1D9-C1347978AA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8845B6-87C0-2F4A-8146-00E911CDF70D}"/>
              </a:ext>
            </a:extLst>
          </p:cNvPr>
          <p:cNvSpPr>
            <a:spLocks noGrp="1"/>
          </p:cNvSpPr>
          <p:nvPr>
            <p:ph type="sldNum" sz="quarter" idx="12"/>
          </p:nvPr>
        </p:nvSpPr>
        <p:spPr>
          <a:xfrm>
            <a:off x="7086480"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A78A912D-4325-C449-BF2E-F331A221C695}"/>
              </a:ext>
            </a:extLst>
          </p:cNvPr>
          <p:cNvCxnSpPr>
            <a:cxnSpLocks/>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812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803ECC-8207-244B-8051-94AA5304EDD9}"/>
              </a:ext>
            </a:extLst>
          </p:cNvPr>
          <p:cNvGrpSpPr/>
          <p:nvPr/>
        </p:nvGrpSpPr>
        <p:grpSpPr>
          <a:xfrm>
            <a:off x="10290315" y="0"/>
            <a:ext cx="1901686" cy="6858000"/>
            <a:chOff x="10290315" y="0"/>
            <a:chExt cx="1901686" cy="6858000"/>
          </a:xfrm>
        </p:grpSpPr>
        <p:sp>
          <p:nvSpPr>
            <p:cNvPr id="17" name="Freeform 16">
              <a:extLst>
                <a:ext uri="{FF2B5EF4-FFF2-40B4-BE49-F238E27FC236}">
                  <a16:creationId xmlns:a16="http://schemas.microsoft.com/office/drawing/2014/main" id="{CF2E8536-821C-3846-A152-2001B7BA4BC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7A02781-FFB4-C04E-97FB-78D26A9E8F1C}"/>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4C29607-37D2-7A4B-98E2-2C851CD6776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12FC7BA-80CC-1C4E-B268-B3EEA08137F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BEBC8FB1-96B9-D84A-BD2A-BC8410EBE012}"/>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A8455B4-A778-B44D-A7E8-C45A4846D9F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B0407CCA-80EF-2B45-8F8C-7D5796A61BC0}"/>
              </a:ext>
            </a:extLst>
          </p:cNvPr>
          <p:cNvSpPr>
            <a:spLocks noGrp="1"/>
          </p:cNvSpPr>
          <p:nvPr>
            <p:ph type="title" orient="vert"/>
          </p:nvPr>
        </p:nvSpPr>
        <p:spPr>
          <a:xfrm>
            <a:off x="8950095" y="976630"/>
            <a:ext cx="2268507" cy="478459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A221C3-F2D3-FC4F-938B-4C4CAC7370B1}"/>
              </a:ext>
            </a:extLst>
          </p:cNvPr>
          <p:cNvSpPr>
            <a:spLocks noGrp="1"/>
          </p:cNvSpPr>
          <p:nvPr>
            <p:ph type="body" orient="vert" idx="1"/>
          </p:nvPr>
        </p:nvSpPr>
        <p:spPr>
          <a:xfrm>
            <a:off x="565150" y="976630"/>
            <a:ext cx="8264057" cy="478459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061B46-3E9A-AC48-8C84-5B46EA1EC583}"/>
              </a:ext>
            </a:extLst>
          </p:cNvPr>
          <p:cNvSpPr>
            <a:spLocks noGrp="1"/>
          </p:cNvSpPr>
          <p:nvPr>
            <p:ph type="dt" sz="half" idx="10"/>
          </p:nvPr>
        </p:nvSpPr>
        <p:spPr/>
        <p:txBody>
          <a:bodyPr/>
          <a:lstStyle/>
          <a:p>
            <a:fld id="{A5B0A250-5CC0-1746-B209-08E8B0DAE6AF}" type="datetimeFigureOut">
              <a:rPr lang="en-US" smtClean="0"/>
              <a:t>6/17/2022</a:t>
            </a:fld>
            <a:endParaRPr lang="en-US"/>
          </a:p>
        </p:txBody>
      </p:sp>
      <p:sp>
        <p:nvSpPr>
          <p:cNvPr id="5" name="Footer Placeholder 4">
            <a:extLst>
              <a:ext uri="{FF2B5EF4-FFF2-40B4-BE49-F238E27FC236}">
                <a16:creationId xmlns:a16="http://schemas.microsoft.com/office/drawing/2014/main" id="{369F8F49-5859-714C-8EE1-61A74F324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6F69-3FFA-D94F-BA99-873D36F7F69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C31B40EC-87DB-A64F-9D4B-98A86F7CEFFF}"/>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443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50E9292-BB09-4E74-A443-B919CA774A02}"/>
              </a:ext>
            </a:extLst>
          </p:cNvPr>
          <p:cNvSpPr>
            <a:spLocks noGrp="1"/>
          </p:cNvSpPr>
          <p:nvPr>
            <p:ph type="ftr" sz="quarter" idx="10"/>
          </p:nvPr>
        </p:nvSpPr>
        <p:spPr/>
        <p:txBody>
          <a:bodyPr/>
          <a:lstStyle/>
          <a:p>
            <a:endParaRPr lang="en-IN" dirty="0"/>
          </a:p>
        </p:txBody>
      </p:sp>
      <p:sp>
        <p:nvSpPr>
          <p:cNvPr id="6" name="Slide Number Placeholder 5">
            <a:extLst>
              <a:ext uri="{FF2B5EF4-FFF2-40B4-BE49-F238E27FC236}">
                <a16:creationId xmlns:a16="http://schemas.microsoft.com/office/drawing/2014/main" id="{6845D3CC-0BFB-413E-AF73-A2B156B87803}"/>
              </a:ext>
            </a:extLst>
          </p:cNvPr>
          <p:cNvSpPr>
            <a:spLocks noGrp="1"/>
          </p:cNvSpPr>
          <p:nvPr>
            <p:ph type="sldNum" sz="quarter" idx="11"/>
          </p:nvPr>
        </p:nvSpPr>
        <p:spPr/>
        <p:txBody>
          <a:bodyPr/>
          <a:lstStyle/>
          <a:p>
            <a:pPr eaLnBrk="1" hangingPunct="1">
              <a:defRPr/>
            </a:pPr>
            <a:fld id="{EFA0A5A0-3039-422F-9591-2A3FAAFE9526}" type="datetimeFigureOut">
              <a:rPr lang="zh-CN" altLang="en-US" smtClean="0">
                <a:solidFill>
                  <a:srgbClr val="898989"/>
                </a:solidFill>
                <a:latin typeface="Calibri" panose="020F0502020204030204" pitchFamily="34" charset="0"/>
                <a:cs typeface="Arial" panose="020B0604020202020204" pitchFamily="34" charset="0"/>
              </a:rPr>
              <a:pPr eaLnBrk="1" hangingPunct="1">
                <a:defRPr/>
              </a:pPr>
              <a:t>2022/6/17</a:t>
            </a:fld>
            <a:r>
              <a:rPr lang="en-IN" altLang="zh-CN">
                <a:solidFill>
                  <a:srgbClr val="898989"/>
                </a:solidFill>
                <a:latin typeface="Calibri" panose="020F0502020204030204" pitchFamily="34" charset="0"/>
                <a:cs typeface="Arial" panose="020B0604020202020204" pitchFamily="34" charset="0"/>
              </a:rPr>
              <a:t>	</a:t>
            </a:r>
            <a:fld id="{FA5F55DE-7D49-4444-B7F1-449C70CB2B81}" type="slidenum">
              <a:rPr lang="zh-CN" altLang="en-US" smtClean="0">
                <a:solidFill>
                  <a:srgbClr val="898989"/>
                </a:solidFill>
                <a:latin typeface="Calibri" panose="020F0502020204030204" pitchFamily="34" charset="0"/>
                <a:cs typeface="Arial" panose="020B0604020202020204" pitchFamily="34" charset="0"/>
              </a:rPr>
              <a:pPr eaLnBrk="1" hangingPunct="1">
                <a:defRPr/>
              </a:pPr>
              <a:t>‹#›</a:t>
            </a:fld>
            <a:endParaRPr lang="zh-CN" altLang="en-US" dirty="0">
              <a:solidFill>
                <a:srgbClr val="898989"/>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9456024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06E514-4702-4CF9-A144-CA7DC6D6C9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
        <p:nvSpPr>
          <p:cNvPr id="3" name="Title 2">
            <a:extLst>
              <a:ext uri="{FF2B5EF4-FFF2-40B4-BE49-F238E27FC236}">
                <a16:creationId xmlns:a16="http://schemas.microsoft.com/office/drawing/2014/main" id="{6383CFC3-226C-4763-A792-8DD4543096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N"/>
          </a:p>
        </p:txBody>
      </p:sp>
    </p:spTree>
    <p:extLst>
      <p:ext uri="{BB962C8B-B14F-4D97-AF65-F5344CB8AC3E}">
        <p14:creationId xmlns:p14="http://schemas.microsoft.com/office/powerpoint/2010/main" val="3259934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3BB324AB-2502-4512-83AA-A8EE0AB431A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175" y="0"/>
            <a:ext cx="121856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标题 1">
            <a:extLst>
              <a:ext uri="{FF2B5EF4-FFF2-40B4-BE49-F238E27FC236}">
                <a16:creationId xmlns:a16="http://schemas.microsoft.com/office/drawing/2014/main" id="{89AE99A5-B81B-49BD-9ED4-737D534AD1ED}"/>
              </a:ext>
            </a:extLst>
          </p:cNvPr>
          <p:cNvSpPr>
            <a:spLocks noGrp="1"/>
          </p:cNvSpPr>
          <p:nvPr>
            <p:ph type="ctrTitle"/>
          </p:nvPr>
        </p:nvSpPr>
        <p:spPr>
          <a:xfrm>
            <a:off x="914400" y="4077072"/>
            <a:ext cx="10363200" cy="829790"/>
          </a:xfrm>
          <a:prstGeom prst="rect">
            <a:avLst/>
          </a:prstGeom>
        </p:spPr>
        <p:txBody>
          <a:bodyPr/>
          <a:lstStyle>
            <a:lvl1pPr>
              <a:defRPr sz="2000" b="1">
                <a:latin typeface="Arial" panose="020B0604020202020204" pitchFamily="34" charset="0"/>
                <a:cs typeface="Arial" panose="020B0604020202020204" pitchFamily="34" charset="0"/>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4045358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50E9292-BB09-4E74-A443-B919CA774A02}"/>
              </a:ext>
            </a:extLst>
          </p:cNvPr>
          <p:cNvSpPr>
            <a:spLocks noGrp="1"/>
          </p:cNvSpPr>
          <p:nvPr>
            <p:ph type="ftr" sz="quarter" idx="10"/>
          </p:nvPr>
        </p:nvSpPr>
        <p:spPr/>
        <p:txBody>
          <a:bodyPr/>
          <a:lstStyle/>
          <a:p>
            <a:endParaRPr lang="en-IN" dirty="0"/>
          </a:p>
        </p:txBody>
      </p:sp>
      <p:sp>
        <p:nvSpPr>
          <p:cNvPr id="6" name="Slide Number Placeholder 5">
            <a:extLst>
              <a:ext uri="{FF2B5EF4-FFF2-40B4-BE49-F238E27FC236}">
                <a16:creationId xmlns:a16="http://schemas.microsoft.com/office/drawing/2014/main" id="{6845D3CC-0BFB-413E-AF73-A2B156B87803}"/>
              </a:ext>
            </a:extLst>
          </p:cNvPr>
          <p:cNvSpPr>
            <a:spLocks noGrp="1"/>
          </p:cNvSpPr>
          <p:nvPr>
            <p:ph type="sldNum" sz="quarter" idx="11"/>
          </p:nvPr>
        </p:nvSpPr>
        <p:spPr/>
        <p:txBody>
          <a:bodyPr/>
          <a:lstStyle/>
          <a:p>
            <a:pPr eaLnBrk="1" hangingPunct="1">
              <a:defRPr/>
            </a:pPr>
            <a:fld id="{EFA0A5A0-3039-422F-9591-2A3FAAFE9526}" type="datetimeFigureOut">
              <a:rPr lang="zh-CN" altLang="en-US" smtClean="0">
                <a:solidFill>
                  <a:srgbClr val="898989"/>
                </a:solidFill>
                <a:latin typeface="Calibri" panose="020F0502020204030204" pitchFamily="34" charset="0"/>
                <a:cs typeface="Arial" panose="020B0604020202020204" pitchFamily="34" charset="0"/>
              </a:rPr>
              <a:pPr eaLnBrk="1" hangingPunct="1">
                <a:defRPr/>
              </a:pPr>
              <a:t>2022/6/17</a:t>
            </a:fld>
            <a:r>
              <a:rPr lang="en-IN" altLang="zh-CN">
                <a:solidFill>
                  <a:srgbClr val="898989"/>
                </a:solidFill>
                <a:latin typeface="Calibri" panose="020F0502020204030204" pitchFamily="34" charset="0"/>
                <a:cs typeface="Arial" panose="020B0604020202020204" pitchFamily="34" charset="0"/>
              </a:rPr>
              <a:t>	</a:t>
            </a:r>
            <a:fld id="{FA5F55DE-7D49-4444-B7F1-449C70CB2B81}" type="slidenum">
              <a:rPr lang="zh-CN" altLang="en-US" smtClean="0">
                <a:solidFill>
                  <a:srgbClr val="898989"/>
                </a:solidFill>
                <a:latin typeface="Calibri" panose="020F0502020204030204" pitchFamily="34" charset="0"/>
                <a:cs typeface="Arial" panose="020B0604020202020204" pitchFamily="34" charset="0"/>
              </a:rPr>
              <a:pPr eaLnBrk="1" hangingPunct="1">
                <a:defRPr/>
              </a:pPr>
              <a:t>‹#›</a:t>
            </a:fld>
            <a:endParaRPr lang="zh-CN" altLang="en-US" dirty="0">
              <a:solidFill>
                <a:srgbClr val="898989"/>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3910855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E7FDAF9E-F3DA-41CB-B12C-4150FFEE77C2}"/>
              </a:ext>
            </a:extLst>
          </p:cNvPr>
          <p:cNvSpPr>
            <a:spLocks noGrp="1"/>
          </p:cNvSpPr>
          <p:nvPr>
            <p:ph type="dt" sz="half" idx="10"/>
          </p:nvPr>
        </p:nvSpPr>
        <p:spPr/>
        <p:txBody>
          <a:bodyPr/>
          <a:lstStyle>
            <a:lvl1pPr>
              <a:defRPr/>
            </a:lvl1pPr>
          </a:lstStyle>
          <a:p>
            <a:pPr>
              <a:defRPr/>
            </a:pPr>
            <a:endParaRPr lang="en-US"/>
          </a:p>
        </p:txBody>
      </p:sp>
      <p:sp>
        <p:nvSpPr>
          <p:cNvPr id="3" name="Footer Placeholder 21">
            <a:extLst>
              <a:ext uri="{FF2B5EF4-FFF2-40B4-BE49-F238E27FC236}">
                <a16:creationId xmlns:a16="http://schemas.microsoft.com/office/drawing/2014/main" id="{1FB101F8-AA7C-4ED9-ADBF-AAFA9FD155A2}"/>
              </a:ext>
            </a:extLst>
          </p:cNvPr>
          <p:cNvSpPr>
            <a:spLocks noGrp="1"/>
          </p:cNvSpPr>
          <p:nvPr>
            <p:ph type="ftr" sz="quarter" idx="11"/>
          </p:nvPr>
        </p:nvSpPr>
        <p:spPr/>
        <p:txBody>
          <a:bodyPr/>
          <a:lstStyle>
            <a:lvl1pPr>
              <a:defRPr/>
            </a:lvl1pPr>
          </a:lstStyle>
          <a:p>
            <a:endParaRPr lang="en-IN" dirty="0"/>
          </a:p>
        </p:txBody>
      </p:sp>
      <p:sp>
        <p:nvSpPr>
          <p:cNvPr id="4" name="Slide Number Placeholder 17">
            <a:extLst>
              <a:ext uri="{FF2B5EF4-FFF2-40B4-BE49-F238E27FC236}">
                <a16:creationId xmlns:a16="http://schemas.microsoft.com/office/drawing/2014/main" id="{3164B686-E8AD-4452-BB6E-AC827456D2B0}"/>
              </a:ext>
            </a:extLst>
          </p:cNvPr>
          <p:cNvSpPr>
            <a:spLocks noGrp="1"/>
          </p:cNvSpPr>
          <p:nvPr>
            <p:ph type="sldNum" sz="quarter" idx="12"/>
          </p:nvPr>
        </p:nvSpPr>
        <p:spPr/>
        <p:txBody>
          <a:bodyPr/>
          <a:lstStyle>
            <a:lvl1pPr>
              <a:defRPr/>
            </a:lvl1pPr>
          </a:lstStyle>
          <a:p>
            <a:pPr eaLnBrk="1" hangingPunct="1">
              <a:defRPr/>
            </a:pPr>
            <a:fld id="{EFA0A5A0-3039-422F-9591-2A3FAAFE9526}" type="datetimeFigureOut">
              <a:rPr lang="zh-CN" altLang="en-US" smtClean="0">
                <a:solidFill>
                  <a:srgbClr val="898989"/>
                </a:solidFill>
                <a:latin typeface="Calibri" panose="020F0502020204030204" pitchFamily="34" charset="0"/>
                <a:cs typeface="Arial" panose="020B0604020202020204" pitchFamily="34" charset="0"/>
              </a:rPr>
              <a:pPr eaLnBrk="1" hangingPunct="1">
                <a:defRPr/>
              </a:pPr>
              <a:t>2022/6/17</a:t>
            </a:fld>
            <a:r>
              <a:rPr lang="en-IN" altLang="zh-CN">
                <a:solidFill>
                  <a:srgbClr val="898989"/>
                </a:solidFill>
                <a:latin typeface="Calibri" panose="020F0502020204030204" pitchFamily="34" charset="0"/>
                <a:cs typeface="Arial" panose="020B0604020202020204" pitchFamily="34" charset="0"/>
              </a:rPr>
              <a:t>	</a:t>
            </a:r>
            <a:fld id="{FA5F55DE-7D49-4444-B7F1-449C70CB2B81}" type="slidenum">
              <a:rPr lang="zh-CN" altLang="en-US" smtClean="0">
                <a:solidFill>
                  <a:srgbClr val="898989"/>
                </a:solidFill>
                <a:latin typeface="Calibri" panose="020F0502020204030204" pitchFamily="34" charset="0"/>
                <a:cs typeface="Arial" panose="020B0604020202020204" pitchFamily="34" charset="0"/>
              </a:rPr>
              <a:pPr eaLnBrk="1" hangingPunct="1">
                <a:defRPr/>
              </a:pPr>
              <a:t>‹#›</a:t>
            </a:fld>
            <a:endParaRPr lang="zh-CN" altLang="en-US" dirty="0">
              <a:solidFill>
                <a:srgbClr val="898989"/>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58992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525748-3030-4FD9-A88B-2BFDAE76B2F8}" type="datetimeFigureOut">
              <a:rPr lang="en-US" smtClean="0"/>
              <a:pPr/>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EBC3E-21E0-4401-9A11-C55B48FBE3BA}" type="slidenum">
              <a:rPr lang="en-US" smtClean="0"/>
              <a:pPr/>
              <a:t>‹#›</a:t>
            </a:fld>
            <a:endParaRPr lang="en-US"/>
          </a:p>
        </p:txBody>
      </p:sp>
    </p:spTree>
    <p:extLst>
      <p:ext uri="{BB962C8B-B14F-4D97-AF65-F5344CB8AC3E}">
        <p14:creationId xmlns:p14="http://schemas.microsoft.com/office/powerpoint/2010/main" val="4097681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ACCE9-9CC2-4D24-AB0F-48EE0FE0C5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160C1CAF-90F7-48DC-9469-B033AE0222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8331F3D-F06C-4D82-A79A-BB9CE58D1A9C}"/>
              </a:ext>
            </a:extLst>
          </p:cNvPr>
          <p:cNvSpPr>
            <a:spLocks noGrp="1"/>
          </p:cNvSpPr>
          <p:nvPr>
            <p:ph type="dt" sz="half" idx="10"/>
          </p:nvPr>
        </p:nvSpPr>
        <p:spPr/>
        <p:txBody>
          <a:bodyPr/>
          <a:lstStyle/>
          <a:p>
            <a:fld id="{3259DA9E-5E56-48BF-9295-85C78A45981B}" type="datetime1">
              <a:rPr lang="en-IN" smtClean="0"/>
              <a:t>17-06-2022</a:t>
            </a:fld>
            <a:endParaRPr lang="en-IN"/>
          </a:p>
        </p:txBody>
      </p:sp>
      <p:sp>
        <p:nvSpPr>
          <p:cNvPr id="5" name="Footer Placeholder 4">
            <a:extLst>
              <a:ext uri="{FF2B5EF4-FFF2-40B4-BE49-F238E27FC236}">
                <a16:creationId xmlns:a16="http://schemas.microsoft.com/office/drawing/2014/main" id="{AC843BF6-18F0-4493-AAD5-D75907897A4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C576783-B59E-452E-B335-6F2503364678}"/>
              </a:ext>
            </a:extLst>
          </p:cNvPr>
          <p:cNvSpPr>
            <a:spLocks noGrp="1"/>
          </p:cNvSpPr>
          <p:nvPr>
            <p:ph type="sldNum" sz="quarter" idx="12"/>
          </p:nvPr>
        </p:nvSpPr>
        <p:spPr/>
        <p:txBody>
          <a:bodyPr/>
          <a:lstStyle/>
          <a:p>
            <a:fld id="{5A40E349-2DF5-4466-8CBC-992A76265102}" type="slidenum">
              <a:rPr lang="en-IN" smtClean="0"/>
              <a:t>‹#›</a:t>
            </a:fld>
            <a:endParaRPr lang="en-IN"/>
          </a:p>
        </p:txBody>
      </p:sp>
    </p:spTree>
    <p:extLst>
      <p:ext uri="{BB962C8B-B14F-4D97-AF65-F5344CB8AC3E}">
        <p14:creationId xmlns:p14="http://schemas.microsoft.com/office/powerpoint/2010/main" val="203788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2A1E4-52BA-534C-AECC-35C3CF44F86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6A1E-2332-684F-BDD2-687C166BDEC0}"/>
              </a:ext>
            </a:extLst>
          </p:cNvPr>
          <p:cNvSpPr>
            <a:spLocks noGrp="1"/>
          </p:cNvSpPr>
          <p:nvPr>
            <p:ph type="dt" sz="half" idx="10"/>
          </p:nvPr>
        </p:nvSpPr>
        <p:spPr/>
        <p:txBody>
          <a:bodyPr/>
          <a:lstStyle/>
          <a:p>
            <a:fld id="{A5B0A250-5CC0-1746-B209-08E8B0DAE6AF}" type="datetimeFigureOut">
              <a:rPr lang="en-US" smtClean="0"/>
              <a:t>6/17/2022</a:t>
            </a:fld>
            <a:endParaRPr lang="en-US" dirty="0"/>
          </a:p>
        </p:txBody>
      </p:sp>
      <p:sp>
        <p:nvSpPr>
          <p:cNvPr id="5" name="Footer Placeholder 4">
            <a:extLst>
              <a:ext uri="{FF2B5EF4-FFF2-40B4-BE49-F238E27FC236}">
                <a16:creationId xmlns:a16="http://schemas.microsoft.com/office/drawing/2014/main" id="{22BB8CB0-B7BE-7D4F-B254-8A2F8AEC27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93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3ABDDED5-B489-454D-A72D-46C9473AB018}"/>
              </a:ext>
            </a:extLst>
          </p:cNvPr>
          <p:cNvGrpSpPr/>
          <p:nvPr/>
        </p:nvGrpSpPr>
        <p:grpSpPr>
          <a:xfrm>
            <a:off x="6201388" y="0"/>
            <a:ext cx="5990612" cy="6858001"/>
            <a:chOff x="6201388" y="0"/>
            <a:chExt cx="5990612" cy="6858001"/>
          </a:xfrm>
        </p:grpSpPr>
        <p:sp>
          <p:nvSpPr>
            <p:cNvPr id="40" name="Oval 39">
              <a:extLst>
                <a:ext uri="{FF2B5EF4-FFF2-40B4-BE49-F238E27FC236}">
                  <a16:creationId xmlns:a16="http://schemas.microsoft.com/office/drawing/2014/main" id="{E6338A9A-49A1-B04D-B479-43604A5CD6D5}"/>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3151B6D8-101B-F34D-992A-1668DB5D0067}"/>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21D4DE71-EB1A-E74C-9364-5FEC5377F4EF}"/>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a:extLst>
                <a:ext uri="{FF2B5EF4-FFF2-40B4-BE49-F238E27FC236}">
                  <a16:creationId xmlns:a16="http://schemas.microsoft.com/office/drawing/2014/main" id="{BD99A5CD-9D3A-DA46-AD96-34B9DB522051}"/>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6537DF9-74F2-924C-9B63-22B100C80C92}"/>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7655457-8E4D-F34C-A595-66A45E9C3A1F}"/>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B0E8D2C-8947-E44C-BC5F-F81B083DAA3E}"/>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ED57F45D-85B8-AC49-A2BA-E941F1BE7F15}"/>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DA576359-CAE3-634C-8DF8-A834BCD7D668}"/>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6343F35-6601-BD4A-B9A5-25361D0453D2}"/>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ED1C169-DCD9-9C4B-91B1-519621155A64}"/>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328AC7-E0BC-0E46-A25B-11D523EC8100}"/>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32BBE02A-588F-6C4D-B310-694098C6A340}"/>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51D5A0-C90A-0A44-8654-CFE1B719B35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a:extLst>
                <a:ext uri="{FF2B5EF4-FFF2-40B4-BE49-F238E27FC236}">
                  <a16:creationId xmlns:a16="http://schemas.microsoft.com/office/drawing/2014/main" id="{0F0FA086-0D80-B74A-9B37-5EACDE30D61F}"/>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022E302-2A55-8844-A50B-DC16D075E16B}"/>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B325F5-A048-2843-A40B-3B2B31ECED76}"/>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707B616-7E85-5442-B46B-AF9426A7A0E9}"/>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a:extLst>
                <a:ext uri="{FF2B5EF4-FFF2-40B4-BE49-F238E27FC236}">
                  <a16:creationId xmlns:a16="http://schemas.microsoft.com/office/drawing/2014/main" id="{08914A00-D181-5847-A150-77CE67F94369}"/>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DAF2D976-5F49-2848-B465-C85708A6D706}"/>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a:extLst>
                <a:ext uri="{FF2B5EF4-FFF2-40B4-BE49-F238E27FC236}">
                  <a16:creationId xmlns:a16="http://schemas.microsoft.com/office/drawing/2014/main" id="{5E333474-B850-354C-A2E2-01735C948D47}"/>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a:extLst>
                <a:ext uri="{FF2B5EF4-FFF2-40B4-BE49-F238E27FC236}">
                  <a16:creationId xmlns:a16="http://schemas.microsoft.com/office/drawing/2014/main" id="{BC25646C-71B3-4A44-A4FE-C3CABE5580BB}"/>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a:extLst>
                <a:ext uri="{FF2B5EF4-FFF2-40B4-BE49-F238E27FC236}">
                  <a16:creationId xmlns:a16="http://schemas.microsoft.com/office/drawing/2014/main" id="{B598CFE9-67EE-E342-9EF7-F40A1E0BE59E}"/>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id="{1E29AD13-94FE-1349-A28E-10F6E780F510}"/>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0648E-B4D5-4145-84E7-46B5793EA68B}"/>
              </a:ext>
            </a:extLst>
          </p:cNvPr>
          <p:cNvSpPr>
            <a:spLocks noGrp="1"/>
          </p:cNvSpPr>
          <p:nvPr>
            <p:ph type="title"/>
          </p:nvPr>
        </p:nvSpPr>
        <p:spPr>
          <a:xfrm>
            <a:off x="565150" y="768351"/>
            <a:ext cx="5066001" cy="2334768"/>
          </a:xfrm>
        </p:spPr>
        <p:txBody>
          <a:bodyPr anchor="t"/>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3B92A6-7558-3148-B855-5BC58B4159C5}"/>
              </a:ext>
            </a:extLst>
          </p:cNvPr>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3A0B541-D211-974B-97FE-C1F9473ABE9D}"/>
              </a:ext>
            </a:extLst>
          </p:cNvPr>
          <p:cNvSpPr>
            <a:spLocks noGrp="1"/>
          </p:cNvSpPr>
          <p:nvPr>
            <p:ph type="dt" sz="half" idx="10"/>
          </p:nvPr>
        </p:nvSpPr>
        <p:spPr/>
        <p:txBody>
          <a:bodyPr/>
          <a:lstStyle/>
          <a:p>
            <a:fld id="{A5B0A250-5CC0-1746-B209-08E8B0DAE6AF}" type="datetimeFigureOut">
              <a:rPr lang="en-US" smtClean="0"/>
              <a:t>6/17/2022</a:t>
            </a:fld>
            <a:endParaRPr lang="en-US" dirty="0"/>
          </a:p>
        </p:txBody>
      </p:sp>
      <p:sp>
        <p:nvSpPr>
          <p:cNvPr id="5" name="Footer Placeholder 4">
            <a:extLst>
              <a:ext uri="{FF2B5EF4-FFF2-40B4-BE49-F238E27FC236}">
                <a16:creationId xmlns:a16="http://schemas.microsoft.com/office/drawing/2014/main" id="{A1727FB0-D95A-D543-8E29-6E5F22B491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9C4404-F49D-9F48-A10B-1F60870B4450}"/>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2D6A1FD1-D82F-3141-8687-8D7C0631C215}"/>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530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2ECFEB-12CF-4C4F-BC8A-5816C27CA565}"/>
              </a:ext>
            </a:extLst>
          </p:cNvPr>
          <p:cNvGrpSpPr/>
          <p:nvPr/>
        </p:nvGrpSpPr>
        <p:grpSpPr>
          <a:xfrm>
            <a:off x="10290315" y="0"/>
            <a:ext cx="1901686" cy="6858000"/>
            <a:chOff x="10290315" y="0"/>
            <a:chExt cx="1901686" cy="6858000"/>
          </a:xfrm>
        </p:grpSpPr>
        <p:sp>
          <p:nvSpPr>
            <p:cNvPr id="18" name="Oval 17">
              <a:extLst>
                <a:ext uri="{FF2B5EF4-FFF2-40B4-BE49-F238E27FC236}">
                  <a16:creationId xmlns:a16="http://schemas.microsoft.com/office/drawing/2014/main" id="{626C9482-2804-144B-88B2-0AF191BD757D}"/>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71363F79-96BD-9240-86E2-DF26C9C2437D}"/>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53F0BF1-DA57-1D49-82F0-802F4D385A85}"/>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CD42A1B-A03A-C946-8A2A-CE437EA433FD}"/>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591FE00-3AAF-9B4B-8107-E94D50828227}"/>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49E92E9-89A7-4842-B271-411C7DF75D2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C29C99-0841-9F46-AB1A-E9751DFE448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0AB684-BDA8-014B-8DCC-125F8B8DCEE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40E05-0F5F-6243-AD57-66BFC33ADBAC}"/>
              </a:ext>
            </a:extLst>
          </p:cNvPr>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170B3A4-11FE-D94C-9B93-255E36231064}"/>
              </a:ext>
            </a:extLst>
          </p:cNvPr>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67BEEAF-F881-6E48-84AF-E5CEEF1C7167}"/>
              </a:ext>
            </a:extLst>
          </p:cNvPr>
          <p:cNvSpPr>
            <a:spLocks noGrp="1"/>
          </p:cNvSpPr>
          <p:nvPr>
            <p:ph type="dt" sz="half" idx="10"/>
          </p:nvPr>
        </p:nvSpPr>
        <p:spPr/>
        <p:txBody>
          <a:bodyPr/>
          <a:lstStyle/>
          <a:p>
            <a:fld id="{A5B0A250-5CC0-1746-B209-08E8B0DAE6AF}" type="datetimeFigureOut">
              <a:rPr lang="en-US" smtClean="0"/>
              <a:t>6/17/2022</a:t>
            </a:fld>
            <a:endParaRPr lang="en-US" dirty="0"/>
          </a:p>
        </p:txBody>
      </p:sp>
      <p:sp>
        <p:nvSpPr>
          <p:cNvPr id="6" name="Footer Placeholder 5">
            <a:extLst>
              <a:ext uri="{FF2B5EF4-FFF2-40B4-BE49-F238E27FC236}">
                <a16:creationId xmlns:a16="http://schemas.microsoft.com/office/drawing/2014/main" id="{9C472753-1CC3-9244-9AF0-6927018A64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DD55D0-FCC7-AC42-9810-9B49E3348958}"/>
              </a:ext>
            </a:extLst>
          </p:cNvPr>
          <p:cNvSpPr>
            <a:spLocks noGrp="1"/>
          </p:cNvSpPr>
          <p:nvPr>
            <p:ph type="sldNum" sz="quarter" idx="12"/>
          </p:nvPr>
        </p:nvSpPr>
        <p:spPr/>
        <p:txBody>
          <a:bodyPr/>
          <a:lstStyle/>
          <a:p>
            <a:fld id="{49ABCAEC-7D34-E549-A96E-FCEDAADBE4B0}" type="slidenum">
              <a:rPr lang="en-US" smtClean="0"/>
              <a:t>‹#›</a:t>
            </a:fld>
            <a:endParaRPr lang="en-US" dirty="0"/>
          </a:p>
        </p:txBody>
      </p:sp>
      <p:cxnSp>
        <p:nvCxnSpPr>
          <p:cNvPr id="8" name="Straight Connector 7">
            <a:extLst>
              <a:ext uri="{FF2B5EF4-FFF2-40B4-BE49-F238E27FC236}">
                <a16:creationId xmlns:a16="http://schemas.microsoft.com/office/drawing/2014/main" id="{5FC736C3-88FB-244C-83B8-B2856998D22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371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D16A9C-7411-5242-A59C-816B8907E3BE}"/>
              </a:ext>
            </a:extLst>
          </p:cNvPr>
          <p:cNvGrpSpPr/>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A997260B-7D44-7049-B605-7FD6E6CE5612}"/>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5D6AF601-77C3-D74A-B1E5-7F33703A6927}"/>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4DFCA921-0F9E-2E41-A285-75409E25501A}"/>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20B9E03-438B-FC42-9DA1-835D5BC3FE8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670E1F-61CD-8940-A898-6D5092A78BB9}"/>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080C64CF-0C6A-3449-9709-AE038C4A7995}"/>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FEC46D5B-957F-A24C-8E36-CC71F660EC8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058182F-7B5E-FD42-AFC6-A3848D8332AC}"/>
              </a:ext>
            </a:extLst>
          </p:cNvPr>
          <p:cNvSpPr>
            <a:spLocks noGrp="1"/>
          </p:cNvSpPr>
          <p:nvPr>
            <p:ph type="title"/>
          </p:nvPr>
        </p:nvSpPr>
        <p:spPr>
          <a:xfrm>
            <a:off x="566928" y="768096"/>
            <a:ext cx="7333488" cy="127101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D9E4DE-75C0-C841-A68D-9D7BBAD76C5E}"/>
              </a:ext>
            </a:extLst>
          </p:cNvPr>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5C87F7-356E-9E43-97A0-D972B22853DA}"/>
              </a:ext>
            </a:extLst>
          </p:cNvPr>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DAB4C28-30CB-CC4E-A25E-F4FEFA49BCA5}"/>
              </a:ext>
            </a:extLst>
          </p:cNvPr>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9ED0191-963B-1E4C-BEC5-9B42E39514A3}"/>
              </a:ext>
            </a:extLst>
          </p:cNvPr>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F0E0BED-3EB7-BB4A-A556-FA967FB0115F}"/>
              </a:ext>
            </a:extLst>
          </p:cNvPr>
          <p:cNvSpPr>
            <a:spLocks noGrp="1"/>
          </p:cNvSpPr>
          <p:nvPr>
            <p:ph type="dt" sz="half" idx="10"/>
          </p:nvPr>
        </p:nvSpPr>
        <p:spPr/>
        <p:txBody>
          <a:bodyPr/>
          <a:lstStyle/>
          <a:p>
            <a:fld id="{A5B0A250-5CC0-1746-B209-08E8B0DAE6AF}" type="datetimeFigureOut">
              <a:rPr lang="en-US" smtClean="0"/>
              <a:t>6/17/2022</a:t>
            </a:fld>
            <a:endParaRPr lang="en-US" dirty="0"/>
          </a:p>
        </p:txBody>
      </p:sp>
      <p:sp>
        <p:nvSpPr>
          <p:cNvPr id="8" name="Footer Placeholder 7">
            <a:extLst>
              <a:ext uri="{FF2B5EF4-FFF2-40B4-BE49-F238E27FC236}">
                <a16:creationId xmlns:a16="http://schemas.microsoft.com/office/drawing/2014/main" id="{B6A2466A-4D90-174C-B382-AC4674D721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EADE49-8082-214B-9742-5EE8DA2E9FFE}"/>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10" name="Straight Connector 9">
            <a:extLst>
              <a:ext uri="{FF2B5EF4-FFF2-40B4-BE49-F238E27FC236}">
                <a16:creationId xmlns:a16="http://schemas.microsoft.com/office/drawing/2014/main" id="{75E39200-18D5-014B-BAB8-FF5D0BA15E0C}"/>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15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7DF52F6-A06E-0343-95B8-DAAC38DB4B8C}"/>
              </a:ext>
            </a:extLst>
          </p:cNvPr>
          <p:cNvGrpSpPr/>
          <p:nvPr/>
        </p:nvGrpSpPr>
        <p:grpSpPr>
          <a:xfrm>
            <a:off x="10290315" y="0"/>
            <a:ext cx="1901686" cy="6858000"/>
            <a:chOff x="10290315" y="0"/>
            <a:chExt cx="1901686" cy="6858000"/>
          </a:xfrm>
        </p:grpSpPr>
        <p:sp>
          <p:nvSpPr>
            <p:cNvPr id="16" name="Oval 15">
              <a:extLst>
                <a:ext uri="{FF2B5EF4-FFF2-40B4-BE49-F238E27FC236}">
                  <a16:creationId xmlns:a16="http://schemas.microsoft.com/office/drawing/2014/main" id="{67092C52-7052-0749-9DA0-9374DBF495AE}"/>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64E1C2F-81E1-C44D-859C-946596C950F2}"/>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3626485-4263-0A44-9561-E278A7056C33}"/>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7D45AAB5-3CCC-DE4A-A962-3702911B55C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8CAFB16F-8EDE-D44F-A51E-34EDC41E7404}"/>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DCD51329-732C-BB4C-98E5-715BAF9F8853}"/>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192B5D44-BC55-AF4C-984D-C8231B22F80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A1E9E2-564E-7049-A22F-BB5B876BABB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6359D05-C08D-7747-B2FC-3F62B3357315}"/>
              </a:ext>
            </a:extLst>
          </p:cNvPr>
          <p:cNvSpPr>
            <a:spLocks noGrp="1"/>
          </p:cNvSpPr>
          <p:nvPr>
            <p:ph type="dt" sz="half" idx="10"/>
          </p:nvPr>
        </p:nvSpPr>
        <p:spPr/>
        <p:txBody>
          <a:bodyPr/>
          <a:lstStyle/>
          <a:p>
            <a:fld id="{A5B0A250-5CC0-1746-B209-08E8B0DAE6AF}" type="datetimeFigureOut">
              <a:rPr lang="en-US" smtClean="0"/>
              <a:t>6/17/2022</a:t>
            </a:fld>
            <a:endParaRPr lang="en-US" dirty="0"/>
          </a:p>
        </p:txBody>
      </p:sp>
      <p:sp>
        <p:nvSpPr>
          <p:cNvPr id="4" name="Footer Placeholder 3">
            <a:extLst>
              <a:ext uri="{FF2B5EF4-FFF2-40B4-BE49-F238E27FC236}">
                <a16:creationId xmlns:a16="http://schemas.microsoft.com/office/drawing/2014/main" id="{8E2FF615-BB08-A844-B689-BAA7C50407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3A67D-F96F-4849-8C83-49CC3A6539BB}"/>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6" name="Straight Connector 5">
            <a:extLst>
              <a:ext uri="{FF2B5EF4-FFF2-40B4-BE49-F238E27FC236}">
                <a16:creationId xmlns:a16="http://schemas.microsoft.com/office/drawing/2014/main" id="{1DCFAAB9-2B6B-8D4C-A748-433E2C393EA6}"/>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290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6/17/2022</a:t>
            </a:fld>
            <a:endParaRPr lang="en-US" dirty="0"/>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1622231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6C22B-80D4-AA42-9999-401E37B469C0}"/>
              </a:ext>
            </a:extLst>
          </p:cNvPr>
          <p:cNvSpPr>
            <a:spLocks noGrp="1"/>
          </p:cNvSpPr>
          <p:nvPr>
            <p:ph type="dt" sz="half" idx="10"/>
          </p:nvPr>
        </p:nvSpPr>
        <p:spPr/>
        <p:txBody>
          <a:bodyPr/>
          <a:lstStyle/>
          <a:p>
            <a:fld id="{A5B0A250-5CC0-1746-B209-08E8B0DAE6AF}" type="datetimeFigureOut">
              <a:rPr lang="en-US" smtClean="0"/>
              <a:t>6/17/2022</a:t>
            </a:fld>
            <a:endParaRPr lang="en-US" dirty="0"/>
          </a:p>
        </p:txBody>
      </p:sp>
      <p:sp>
        <p:nvSpPr>
          <p:cNvPr id="6" name="Footer Placeholder 5">
            <a:extLst>
              <a:ext uri="{FF2B5EF4-FFF2-40B4-BE49-F238E27FC236}">
                <a16:creationId xmlns:a16="http://schemas.microsoft.com/office/drawing/2014/main"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FA5-21EE-D742-8F01-C1BAE0FDB064}"/>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7850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59E00AC-DF6C-D548-8A06-D6269BDB0A41}"/>
              </a:ext>
            </a:extLst>
          </p:cNvPr>
          <p:cNvSpPr>
            <a:spLocks noGrp="1"/>
          </p:cNvSpPr>
          <p:nvPr>
            <p:ph type="dt" sz="half" idx="10"/>
          </p:nvPr>
        </p:nvSpPr>
        <p:spPr/>
        <p:txBody>
          <a:bodyPr/>
          <a:lstStyle/>
          <a:p>
            <a:fld id="{A5B0A250-5CC0-1746-B209-08E8B0DAE6AF}" type="datetimeFigureOut">
              <a:rPr lang="en-US" smtClean="0"/>
              <a:t>6/17/2022</a:t>
            </a:fld>
            <a:endParaRPr lang="en-US" dirty="0"/>
          </a:p>
        </p:txBody>
      </p:sp>
      <p:sp>
        <p:nvSpPr>
          <p:cNvPr id="6" name="Footer Placeholder 5">
            <a:extLst>
              <a:ext uri="{FF2B5EF4-FFF2-40B4-BE49-F238E27FC236}">
                <a16:creationId xmlns:a16="http://schemas.microsoft.com/office/drawing/2014/main"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D9954-FA18-8948-AA52-21CED059476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31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6/17/2022</a:t>
            </a:fld>
            <a:endParaRPr lang="en-US" dirty="0"/>
          </a:p>
        </p:txBody>
      </p:sp>
      <p:sp>
        <p:nvSpPr>
          <p:cNvPr id="5" name="Footer Placeholder 4">
            <a:extLst>
              <a:ext uri="{FF2B5EF4-FFF2-40B4-BE49-F238E27FC236}">
                <a16:creationId xmlns:a16="http://schemas.microsoft.com/office/drawing/2014/main"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357637944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7" r:id="rId12"/>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0BE1F7-1E0C-42E6-B088-50954BB092D0}"/>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页脚占位符 4">
            <a:extLst>
              <a:ext uri="{FF2B5EF4-FFF2-40B4-BE49-F238E27FC236}">
                <a16:creationId xmlns:a16="http://schemas.microsoft.com/office/drawing/2014/main" id="{B3920F3B-BD3E-414D-B078-8FFFF37D3113}"/>
              </a:ext>
            </a:extLst>
          </p:cNvPr>
          <p:cNvSpPr>
            <a:spLocks noGrp="1"/>
          </p:cNvSpPr>
          <p:nvPr>
            <p:ph type="ftr" sz="quarter" idx="3"/>
          </p:nvPr>
        </p:nvSpPr>
        <p:spPr>
          <a:xfrm>
            <a:off x="1631504" y="6525346"/>
            <a:ext cx="8136904" cy="365125"/>
          </a:xfrm>
          <a:prstGeom prst="rect">
            <a:avLst/>
          </a:prstGeom>
        </p:spPr>
        <p:txBody>
          <a:bodyPr/>
          <a:lstStyle>
            <a:lvl1pPr algn="l">
              <a:defRPr lang="en-IN" sz="1100" smtClean="0">
                <a:solidFill>
                  <a:schemeClr val="bg1">
                    <a:lumMod val="50000"/>
                  </a:schemeClr>
                </a:solidFill>
                <a:effectLst/>
              </a:defRPr>
            </a:lvl1pPr>
          </a:lstStyle>
          <a:p>
            <a:endParaRPr lang="en-IN" dirty="0"/>
          </a:p>
        </p:txBody>
      </p:sp>
      <p:sp>
        <p:nvSpPr>
          <p:cNvPr id="4" name="灯片编号占位符 5">
            <a:extLst>
              <a:ext uri="{FF2B5EF4-FFF2-40B4-BE49-F238E27FC236}">
                <a16:creationId xmlns:a16="http://schemas.microsoft.com/office/drawing/2014/main" id="{FEC5A407-D755-4A57-80FB-E99D2F440D03}"/>
              </a:ext>
            </a:extLst>
          </p:cNvPr>
          <p:cNvSpPr>
            <a:spLocks noGrp="1"/>
          </p:cNvSpPr>
          <p:nvPr>
            <p:ph type="sldNum" sz="quarter" idx="4"/>
          </p:nvPr>
        </p:nvSpPr>
        <p:spPr>
          <a:xfrm>
            <a:off x="9984432" y="6557813"/>
            <a:ext cx="1800200" cy="288032"/>
          </a:xfrm>
          <a:prstGeom prst="rect">
            <a:avLst/>
          </a:prstGeom>
        </p:spPr>
        <p:txBody>
          <a:bodyPr/>
          <a:lstStyle>
            <a:lvl1pPr algn="l">
              <a:tabLst>
                <a:tab pos="1250919" algn="l"/>
                <a:tab pos="2325630" algn="l"/>
              </a:tabLst>
              <a:defRPr sz="1100"/>
            </a:lvl1pPr>
          </a:lstStyle>
          <a:p>
            <a:pPr eaLnBrk="1" hangingPunct="1">
              <a:defRPr/>
            </a:pPr>
            <a:fld id="{EFA0A5A0-3039-422F-9591-2A3FAAFE9526}" type="datetimeFigureOut">
              <a:rPr lang="zh-CN" altLang="en-US" smtClean="0">
                <a:solidFill>
                  <a:srgbClr val="898989"/>
                </a:solidFill>
                <a:latin typeface="Calibri" panose="020F0502020204030204" pitchFamily="34" charset="0"/>
                <a:cs typeface="Arial" panose="020B0604020202020204" pitchFamily="34" charset="0"/>
              </a:rPr>
              <a:pPr eaLnBrk="1" hangingPunct="1">
                <a:defRPr/>
              </a:pPr>
              <a:t>2022/6/17</a:t>
            </a:fld>
            <a:r>
              <a:rPr lang="en-IN" altLang="zh-CN" dirty="0">
                <a:solidFill>
                  <a:srgbClr val="898989"/>
                </a:solidFill>
                <a:latin typeface="Calibri" panose="020F0502020204030204" pitchFamily="34" charset="0"/>
                <a:cs typeface="Arial" panose="020B0604020202020204" pitchFamily="34" charset="0"/>
              </a:rPr>
              <a:t>	</a:t>
            </a:r>
            <a:fld id="{FA5F55DE-7D49-4444-B7F1-449C70CB2B81}" type="slidenum">
              <a:rPr lang="zh-CN" altLang="en-US" smtClean="0">
                <a:solidFill>
                  <a:srgbClr val="898989"/>
                </a:solidFill>
                <a:latin typeface="Calibri" panose="020F0502020204030204" pitchFamily="34" charset="0"/>
                <a:cs typeface="Arial" panose="020B0604020202020204" pitchFamily="34" charset="0"/>
              </a:rPr>
              <a:pPr eaLnBrk="1" hangingPunct="1">
                <a:defRPr/>
              </a:pPr>
              <a:t>‹#›</a:t>
            </a:fld>
            <a:endParaRPr lang="zh-CN" altLang="en-US" dirty="0">
              <a:solidFill>
                <a:srgbClr val="898989"/>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8875368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189" algn="ctr" rtl="0" fontAlgn="base">
        <a:spcBef>
          <a:spcPct val="0"/>
        </a:spcBef>
        <a:spcAft>
          <a:spcPct val="0"/>
        </a:spcAft>
        <a:defRPr sz="4400">
          <a:solidFill>
            <a:schemeClr val="tx1"/>
          </a:solidFill>
          <a:latin typeface="Calibri" pitchFamily="34" charset="0"/>
          <a:ea typeface="宋体" pitchFamily="2" charset="-122"/>
        </a:defRPr>
      </a:lvl6pPr>
      <a:lvl7pPr marL="914377" algn="ctr" rtl="0" fontAlgn="base">
        <a:spcBef>
          <a:spcPct val="0"/>
        </a:spcBef>
        <a:spcAft>
          <a:spcPct val="0"/>
        </a:spcAft>
        <a:defRPr sz="4400">
          <a:solidFill>
            <a:schemeClr val="tx1"/>
          </a:solidFill>
          <a:latin typeface="Calibri" pitchFamily="34" charset="0"/>
          <a:ea typeface="宋体" pitchFamily="2" charset="-122"/>
        </a:defRPr>
      </a:lvl7pPr>
      <a:lvl8pPr marL="1371566" algn="ctr" rtl="0" fontAlgn="base">
        <a:spcBef>
          <a:spcPct val="0"/>
        </a:spcBef>
        <a:spcAft>
          <a:spcPct val="0"/>
        </a:spcAft>
        <a:defRPr sz="4400">
          <a:solidFill>
            <a:schemeClr val="tx1"/>
          </a:solidFill>
          <a:latin typeface="Calibri" pitchFamily="34" charset="0"/>
          <a:ea typeface="宋体" pitchFamily="2" charset="-122"/>
        </a:defRPr>
      </a:lvl8pPr>
      <a:lvl9pPr marL="1828754"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4.wdp"/><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hyperlink" Target="https://water.karnataka.gov.in/"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6F2B51C-9578-EB41-A17E-FFF9D491AD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12" name="Oval 11">
              <a:extLst>
                <a:ext uri="{FF2B5EF4-FFF2-40B4-BE49-F238E27FC236}">
                  <a16:creationId xmlns:a16="http://schemas.microsoft.com/office/drawing/2014/main" id="{14E9CAEA-4CF4-D249-8127-CD2FA2018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85">
              <a:extLst>
                <a:ext uri="{FF2B5EF4-FFF2-40B4-BE49-F238E27FC236}">
                  <a16:creationId xmlns:a16="http://schemas.microsoft.com/office/drawing/2014/main" id="{E51EDD93-C3A3-DF47-BCFC-43B049E34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86">
              <a:extLst>
                <a:ext uri="{FF2B5EF4-FFF2-40B4-BE49-F238E27FC236}">
                  <a16:creationId xmlns:a16="http://schemas.microsoft.com/office/drawing/2014/main" id="{D574DB0D-896A-D649-89B1-33753E1D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87">
              <a:extLst>
                <a:ext uri="{FF2B5EF4-FFF2-40B4-BE49-F238E27FC236}">
                  <a16:creationId xmlns:a16="http://schemas.microsoft.com/office/drawing/2014/main" id="{62256DD9-FEA3-4A40-80D1-B33F0FF15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88">
              <a:extLst>
                <a:ext uri="{FF2B5EF4-FFF2-40B4-BE49-F238E27FC236}">
                  <a16:creationId xmlns:a16="http://schemas.microsoft.com/office/drawing/2014/main" id="{534E9839-EAD7-3C49-8D10-E4BFE082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89">
              <a:extLst>
                <a:ext uri="{FF2B5EF4-FFF2-40B4-BE49-F238E27FC236}">
                  <a16:creationId xmlns:a16="http://schemas.microsoft.com/office/drawing/2014/main" id="{DDFC3FA6-9BB5-A34E-9337-A2E9A1EED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97">
              <a:extLst>
                <a:ext uri="{FF2B5EF4-FFF2-40B4-BE49-F238E27FC236}">
                  <a16:creationId xmlns:a16="http://schemas.microsoft.com/office/drawing/2014/main" id="{45000D9E-4AD7-5A4F-8E99-302F388C8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C7E9292-97EC-AF88-9DBD-9B2AD43EF664}"/>
              </a:ext>
            </a:extLst>
          </p:cNvPr>
          <p:cNvSpPr>
            <a:spLocks noGrp="1"/>
          </p:cNvSpPr>
          <p:nvPr>
            <p:ph type="ctrTitle"/>
          </p:nvPr>
        </p:nvSpPr>
        <p:spPr>
          <a:xfrm>
            <a:off x="4739751" y="768334"/>
            <a:ext cx="6913428" cy="3186211"/>
          </a:xfrm>
        </p:spPr>
        <p:txBody>
          <a:bodyPr>
            <a:normAutofit/>
          </a:bodyPr>
          <a:lstStyle/>
          <a:p>
            <a:pPr>
              <a:lnSpc>
                <a:spcPct val="90000"/>
              </a:lnSpc>
            </a:pPr>
            <a:r>
              <a:rPr lang="en-US" sz="4700" dirty="0"/>
              <a:t>Karnataka State Water Informatics Centre (SWIC) – </a:t>
            </a:r>
            <a:br>
              <a:rPr lang="en-US" sz="4700" dirty="0"/>
            </a:br>
            <a:r>
              <a:rPr lang="en-US" sz="3100" dirty="0"/>
              <a:t>Introduction and Status Update  </a:t>
            </a:r>
          </a:p>
        </p:txBody>
      </p:sp>
      <p:sp>
        <p:nvSpPr>
          <p:cNvPr id="3" name="Subtitle 2">
            <a:extLst>
              <a:ext uri="{FF2B5EF4-FFF2-40B4-BE49-F238E27FC236}">
                <a16:creationId xmlns:a16="http://schemas.microsoft.com/office/drawing/2014/main" id="{CF9A00BB-B310-2C07-D5AD-67C639A2D14E}"/>
              </a:ext>
            </a:extLst>
          </p:cNvPr>
          <p:cNvSpPr>
            <a:spLocks noGrp="1"/>
          </p:cNvSpPr>
          <p:nvPr>
            <p:ph type="subTitle" idx="1"/>
          </p:nvPr>
        </p:nvSpPr>
        <p:spPr>
          <a:xfrm>
            <a:off x="4739751" y="4283239"/>
            <a:ext cx="6479629" cy="1475177"/>
          </a:xfrm>
        </p:spPr>
        <p:txBody>
          <a:bodyPr>
            <a:normAutofit/>
          </a:bodyPr>
          <a:lstStyle/>
          <a:p>
            <a:r>
              <a:rPr lang="en-US" dirty="0"/>
              <a:t>ACIWRM</a:t>
            </a:r>
          </a:p>
          <a:p>
            <a:r>
              <a:rPr lang="en-US"/>
              <a:t>June 18, </a:t>
            </a:r>
            <a:r>
              <a:rPr lang="en-US" dirty="0"/>
              <a:t>2022</a:t>
            </a:r>
          </a:p>
        </p:txBody>
      </p:sp>
      <p:cxnSp>
        <p:nvCxnSpPr>
          <p:cNvPr id="20" name="Straight Connector 19">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9" name="Picture 18" descr="30YrAvg_Rainfall.jpg">
            <a:extLst>
              <a:ext uri="{FF2B5EF4-FFF2-40B4-BE49-F238E27FC236}">
                <a16:creationId xmlns:a16="http://schemas.microsoft.com/office/drawing/2014/main" id="{E070B266-BA16-9BC1-D08A-BD3927565BDC}"/>
              </a:ext>
            </a:extLst>
          </p:cNvPr>
          <p:cNvPicPr>
            <a:picLocks noChangeAspect="1"/>
          </p:cNvPicPr>
          <p:nvPr/>
        </p:nvPicPr>
        <p:blipFill>
          <a:blip r:embed="rId2" cstate="print"/>
          <a:stretch>
            <a:fillRect/>
          </a:stretch>
        </p:blipFill>
        <p:spPr>
          <a:xfrm>
            <a:off x="434022" y="609288"/>
            <a:ext cx="4104070" cy="54778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3398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4" name="Oval 13">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8" name="Straight Connector 27">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91299F-DD41-49CA-A212-C6524239222E}"/>
              </a:ext>
            </a:extLst>
          </p:cNvPr>
          <p:cNvSpPr/>
          <p:nvPr/>
        </p:nvSpPr>
        <p:spPr>
          <a:xfrm>
            <a:off x="678522" y="260086"/>
            <a:ext cx="10130224" cy="1268984"/>
          </a:xfrm>
          <a:prstGeom prst="rect">
            <a:avLst/>
          </a:prstGeom>
        </p:spPr>
        <p:txBody>
          <a:bodyPr vert="horz" lIns="91440" tIns="45720" rIns="91440" bIns="45720" rtlCol="0" anchor="t">
            <a:normAutofit lnSpcReduction="10000"/>
          </a:bodyPr>
          <a:lstStyle/>
          <a:p>
            <a:pPr>
              <a:spcBef>
                <a:spcPct val="0"/>
              </a:spcBef>
              <a:spcAft>
                <a:spcPts val="600"/>
              </a:spcAft>
              <a:defRPr/>
            </a:pPr>
            <a:r>
              <a:rPr lang="en-US" altLang="en-US" sz="4000" b="1" dirty="0">
                <a:latin typeface="+mj-lt"/>
                <a:ea typeface="+mj-ea"/>
                <a:cs typeface="+mj-cs"/>
              </a:rPr>
              <a:t>Overview and Comparison of IWRIS &amp; WIMS and KWRIS</a:t>
            </a:r>
          </a:p>
        </p:txBody>
      </p:sp>
      <p:sp>
        <p:nvSpPr>
          <p:cNvPr id="8" name="Rectangle 7">
            <a:extLst>
              <a:ext uri="{FF2B5EF4-FFF2-40B4-BE49-F238E27FC236}">
                <a16:creationId xmlns:a16="http://schemas.microsoft.com/office/drawing/2014/main" id="{90854FC5-6F0C-4537-BA2A-91AD7E2EB5CA}"/>
              </a:ext>
            </a:extLst>
          </p:cNvPr>
          <p:cNvSpPr/>
          <p:nvPr/>
        </p:nvSpPr>
        <p:spPr>
          <a:xfrm>
            <a:off x="565150" y="2160016"/>
            <a:ext cx="10130224" cy="3601212"/>
          </a:xfrm>
          <a:prstGeom prst="rect">
            <a:avLst/>
          </a:prstGeom>
        </p:spPr>
        <p:txBody>
          <a:bodyPr vert="horz" lIns="91440" tIns="45720" rIns="91440" bIns="45720" rtlCol="0">
            <a:normAutofit/>
          </a:bodyPr>
          <a:lstStyle/>
          <a:p>
            <a:pPr marL="457200" lvl="0" indent="-228600">
              <a:spcBef>
                <a:spcPts val="900"/>
              </a:spcBef>
              <a:buClr>
                <a:schemeClr val="tx2"/>
              </a:buClr>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79DCC159-0D1A-4D73-A519-7EF7A6D4B5E7}"/>
              </a:ext>
            </a:extLst>
          </p:cNvPr>
          <p:cNvSpPr>
            <a:spLocks noGrp="1"/>
          </p:cNvSpPr>
          <p:nvPr>
            <p:ph type="sldNum" sz="quarter" idx="11"/>
          </p:nvPr>
        </p:nvSpPr>
        <p:spPr>
          <a:xfrm>
            <a:off x="10817352" y="6144768"/>
            <a:ext cx="813816" cy="365125"/>
          </a:xfrm>
        </p:spPr>
        <p:txBody>
          <a:bodyPr vert="horz" lIns="91440" tIns="45720" rIns="91440" bIns="45720" rtlCol="0" anchor="ctr">
            <a:normAutofit/>
          </a:bodyPr>
          <a:lstStyle/>
          <a:p>
            <a:pPr>
              <a:spcAft>
                <a:spcPts val="600"/>
              </a:spcAft>
            </a:pPr>
            <a:fld id="{0BD39687-C065-49F5-81A5-76C007B4F024}" type="slidenum">
              <a:rPr lang="en-US" smtClean="0"/>
              <a:pPr>
                <a:spcAft>
                  <a:spcPts val="600"/>
                </a:spcAft>
              </a:pPr>
              <a:t>10</a:t>
            </a:fld>
            <a:endParaRPr lang="en-US"/>
          </a:p>
        </p:txBody>
      </p:sp>
      <p:grpSp>
        <p:nvGrpSpPr>
          <p:cNvPr id="32" name="Group 31">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33"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0" name="Straight Connector 39">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A0B6974B-F711-5A85-AA08-2E9B48409E81}"/>
              </a:ext>
            </a:extLst>
          </p:cNvPr>
          <p:cNvGraphicFramePr>
            <a:graphicFrameLocks noGrp="1"/>
          </p:cNvGraphicFramePr>
          <p:nvPr>
            <p:extLst>
              <p:ext uri="{D42A27DB-BD31-4B8C-83A1-F6EECF244321}">
                <p14:modId xmlns:p14="http://schemas.microsoft.com/office/powerpoint/2010/main" val="3753815314"/>
              </p:ext>
            </p:extLst>
          </p:nvPr>
        </p:nvGraphicFramePr>
        <p:xfrm>
          <a:off x="587276" y="1501725"/>
          <a:ext cx="9947501" cy="4294082"/>
        </p:xfrm>
        <a:graphic>
          <a:graphicData uri="http://schemas.openxmlformats.org/drawingml/2006/table">
            <a:tbl>
              <a:tblPr firstRow="1" firstCol="1" bandRow="1">
                <a:tableStyleId>{5C22544A-7EE6-4342-B048-85BDC9FD1C3A}</a:tableStyleId>
              </a:tblPr>
              <a:tblGrid>
                <a:gridCol w="471087">
                  <a:extLst>
                    <a:ext uri="{9D8B030D-6E8A-4147-A177-3AD203B41FA5}">
                      <a16:colId xmlns:a16="http://schemas.microsoft.com/office/drawing/2014/main" val="4046064405"/>
                    </a:ext>
                  </a:extLst>
                </a:gridCol>
                <a:gridCol w="4803948">
                  <a:extLst>
                    <a:ext uri="{9D8B030D-6E8A-4147-A177-3AD203B41FA5}">
                      <a16:colId xmlns:a16="http://schemas.microsoft.com/office/drawing/2014/main" val="1009133760"/>
                    </a:ext>
                  </a:extLst>
                </a:gridCol>
                <a:gridCol w="4672466">
                  <a:extLst>
                    <a:ext uri="{9D8B030D-6E8A-4147-A177-3AD203B41FA5}">
                      <a16:colId xmlns:a16="http://schemas.microsoft.com/office/drawing/2014/main" val="3540672641"/>
                    </a:ext>
                  </a:extLst>
                </a:gridCol>
              </a:tblGrid>
              <a:tr h="441228">
                <a:tc>
                  <a:txBody>
                    <a:bodyPr/>
                    <a:lstStyle/>
                    <a:p>
                      <a:pPr marL="0" marR="0" algn="just">
                        <a:lnSpc>
                          <a:spcPct val="115000"/>
                        </a:lnSpc>
                        <a:spcBef>
                          <a:spcPts val="0"/>
                        </a:spcBef>
                        <a:spcAft>
                          <a:spcPts val="1000"/>
                        </a:spcAft>
                      </a:pPr>
                      <a:r>
                        <a:rPr lang="en-US" sz="1400">
                          <a:effectLst/>
                        </a:rPr>
                        <a:t>S.No</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tc>
                  <a:txBody>
                    <a:bodyPr/>
                    <a:lstStyle/>
                    <a:p>
                      <a:pPr marL="0" marR="0" algn="ctr">
                        <a:lnSpc>
                          <a:spcPct val="115000"/>
                        </a:lnSpc>
                        <a:spcBef>
                          <a:spcPts val="0"/>
                        </a:spcBef>
                        <a:spcAft>
                          <a:spcPts val="1000"/>
                        </a:spcAft>
                      </a:pPr>
                      <a:r>
                        <a:rPr lang="en-US" sz="1400" dirty="0">
                          <a:effectLst/>
                        </a:rPr>
                        <a:t>IWRIS, WIMS</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tc>
                  <a:txBody>
                    <a:bodyPr/>
                    <a:lstStyle/>
                    <a:p>
                      <a:pPr marL="0" marR="0" algn="ctr">
                        <a:lnSpc>
                          <a:spcPct val="115000"/>
                        </a:lnSpc>
                        <a:spcBef>
                          <a:spcPts val="0"/>
                        </a:spcBef>
                        <a:spcAft>
                          <a:spcPts val="1000"/>
                        </a:spcAft>
                      </a:pPr>
                      <a:r>
                        <a:rPr lang="en-US" sz="1400" dirty="0">
                          <a:effectLst/>
                        </a:rPr>
                        <a:t>KWRIS </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extLst>
                  <a:ext uri="{0D108BD9-81ED-4DB2-BD59-A6C34878D82A}">
                    <a16:rowId xmlns:a16="http://schemas.microsoft.com/office/drawing/2014/main" val="3274557856"/>
                  </a:ext>
                </a:extLst>
              </a:tr>
              <a:tr h="3818276">
                <a:tc>
                  <a:txBody>
                    <a:bodyPr/>
                    <a:lstStyle/>
                    <a:p>
                      <a:pPr marL="0" marR="0" algn="just">
                        <a:lnSpc>
                          <a:spcPct val="115000"/>
                        </a:lnSpc>
                        <a:spcBef>
                          <a:spcPts val="0"/>
                        </a:spcBef>
                        <a:spcAft>
                          <a:spcPts val="1000"/>
                        </a:spcAft>
                      </a:pPr>
                      <a:r>
                        <a:rPr lang="en-US" sz="800">
                          <a:effectLst/>
                        </a:rPr>
                        <a:t>1 </a:t>
                      </a:r>
                      <a:endParaRPr lang="en-US" sz="80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tc>
                  <a:txBody>
                    <a:bodyPr/>
                    <a:lstStyle/>
                    <a:p>
                      <a:pPr marL="0" marR="0" algn="just">
                        <a:lnSpc>
                          <a:spcPct val="115000"/>
                        </a:lnSpc>
                        <a:spcBef>
                          <a:spcPts val="0"/>
                        </a:spcBef>
                        <a:spcAft>
                          <a:spcPts val="1000"/>
                        </a:spcAft>
                      </a:pPr>
                      <a:r>
                        <a:rPr lang="en-US" sz="2000" dirty="0">
                          <a:effectLst/>
                          <a:latin typeface="Calibri" panose="020F0502020204030204" pitchFamily="34" charset="0"/>
                          <a:ea typeface="Calibri" panose="020F0502020204030204" pitchFamily="34" charset="0"/>
                          <a:cs typeface="Mangal" panose="02040503050203030202" pitchFamily="18" charset="0"/>
                        </a:rPr>
                        <a:t>C. Hydro-Meteorological Data</a:t>
                      </a:r>
                    </a:p>
                    <a:p>
                      <a:pPr marL="342900" marR="0" lvl="0" indent="-342900" algn="just">
                        <a:lnSpc>
                          <a:spcPct val="115000"/>
                        </a:lnSpc>
                        <a:spcBef>
                          <a:spcPts val="0"/>
                        </a:spcBef>
                        <a:spcAft>
                          <a:spcPts val="10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Mangal" panose="02040503050203030202" pitchFamily="18" charset="0"/>
                        </a:rPr>
                        <a:t>Rainfall </a:t>
                      </a:r>
                    </a:p>
                    <a:p>
                      <a:pPr marL="342900" marR="0" lvl="0" indent="-342900" algn="just">
                        <a:lnSpc>
                          <a:spcPct val="115000"/>
                        </a:lnSpc>
                        <a:spcBef>
                          <a:spcPts val="0"/>
                        </a:spcBef>
                        <a:spcAft>
                          <a:spcPts val="10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Mangal" panose="02040503050203030202" pitchFamily="18" charset="0"/>
                        </a:rPr>
                        <a:t>Evapotranspiration</a:t>
                      </a:r>
                    </a:p>
                    <a:p>
                      <a:pPr marL="342900" marR="0" lvl="0" indent="-342900" algn="just">
                        <a:lnSpc>
                          <a:spcPct val="115000"/>
                        </a:lnSpc>
                        <a:spcBef>
                          <a:spcPts val="0"/>
                        </a:spcBef>
                        <a:spcAft>
                          <a:spcPts val="10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Mangal" panose="02040503050203030202" pitchFamily="18" charset="0"/>
                        </a:rPr>
                        <a:t>Soil Moisture</a:t>
                      </a:r>
                    </a:p>
                    <a:p>
                      <a:pPr marL="342900" marR="0" lvl="0" indent="-342900" algn="just">
                        <a:lnSpc>
                          <a:spcPct val="115000"/>
                        </a:lnSpc>
                        <a:spcBef>
                          <a:spcPts val="0"/>
                        </a:spcBef>
                        <a:spcAft>
                          <a:spcPts val="1000"/>
                        </a:spcAft>
                        <a:buFont typeface="Symbol" panose="05050102010706020507" pitchFamily="18" charset="2"/>
                        <a:buChar char=""/>
                      </a:pPr>
                      <a:r>
                        <a:rPr lang="en-US" sz="2000" dirty="0" err="1">
                          <a:effectLst/>
                          <a:latin typeface="Calibri" panose="020F0502020204030204" pitchFamily="34" charset="0"/>
                          <a:ea typeface="Calibri" panose="020F0502020204030204" pitchFamily="34" charset="0"/>
                          <a:cs typeface="Mangal" panose="02040503050203030202" pitchFamily="18" charset="0"/>
                        </a:rPr>
                        <a:t>Agro</a:t>
                      </a:r>
                      <a:r>
                        <a:rPr lang="en-US" sz="2000" dirty="0">
                          <a:effectLst/>
                          <a:latin typeface="Calibri" panose="020F0502020204030204" pitchFamily="34" charset="0"/>
                          <a:ea typeface="Calibri" panose="020F0502020204030204" pitchFamily="34" charset="0"/>
                          <a:cs typeface="Mangal" panose="02040503050203030202" pitchFamily="18" charset="0"/>
                        </a:rPr>
                        <a:t>-Climatic / Ecological zones</a:t>
                      </a:r>
                    </a:p>
                  </a:txBody>
                  <a:tcPr marL="68580" marR="68580" marT="0" marB="0"/>
                </a:tc>
                <a:tc>
                  <a:txBody>
                    <a:bodyPr/>
                    <a:lstStyle/>
                    <a:p>
                      <a:pPr marL="0" marR="0" algn="just">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Mangal" panose="02040503050203030202" pitchFamily="18" charset="0"/>
                        </a:rPr>
                        <a:t>C. Hydro-Meteorological Data</a:t>
                      </a:r>
                    </a:p>
                    <a:p>
                      <a:pPr marL="342900" marR="0" lvl="0" indent="-342900" algn="just">
                        <a:lnSpc>
                          <a:spcPct val="115000"/>
                        </a:lnSpc>
                        <a:spcBef>
                          <a:spcPts val="0"/>
                        </a:spcBef>
                        <a:spcAft>
                          <a:spcPts val="10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Mangal" panose="02040503050203030202" pitchFamily="18" charset="0"/>
                        </a:rPr>
                        <a:t>Rainfall – Sources: WRD, KSNDMC and IMD. Data available: WRD, Manual, SMS, Telemetry</a:t>
                      </a:r>
                    </a:p>
                    <a:p>
                      <a:pPr marL="342900" marR="0" lvl="0" indent="-342900" algn="just">
                        <a:lnSpc>
                          <a:spcPct val="115000"/>
                        </a:lnSpc>
                        <a:spcBef>
                          <a:spcPts val="0"/>
                        </a:spcBef>
                        <a:spcAft>
                          <a:spcPts val="10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Mangal" panose="02040503050203030202" pitchFamily="18" charset="0"/>
                        </a:rPr>
                        <a:t>Evapotranspiration – SEBAL and </a:t>
                      </a:r>
                      <a:r>
                        <a:rPr lang="en-US" sz="1800" dirty="0" err="1">
                          <a:effectLst/>
                          <a:latin typeface="Calibri" panose="020F0502020204030204" pitchFamily="34" charset="0"/>
                          <a:ea typeface="Calibri" panose="020F0502020204030204" pitchFamily="34" charset="0"/>
                          <a:cs typeface="Mangal" panose="02040503050203030202" pitchFamily="18" charset="0"/>
                        </a:rPr>
                        <a:t>SSEBoP</a:t>
                      </a:r>
                      <a:r>
                        <a:rPr lang="en-US" sz="1800" dirty="0">
                          <a:effectLst/>
                          <a:latin typeface="Calibri" panose="020F0502020204030204" pitchFamily="34" charset="0"/>
                          <a:ea typeface="Calibri" panose="020F0502020204030204" pitchFamily="34" charset="0"/>
                          <a:cs typeface="Mangal" panose="02040503050203030202" pitchFamily="18" charset="0"/>
                        </a:rPr>
                        <a:t> method – Monthly AET – 1 sq.km resolution</a:t>
                      </a:r>
                    </a:p>
                    <a:p>
                      <a:pPr marL="342900" marR="0" lvl="0" indent="-342900" algn="just">
                        <a:lnSpc>
                          <a:spcPct val="115000"/>
                        </a:lnSpc>
                        <a:spcBef>
                          <a:spcPts val="0"/>
                        </a:spcBef>
                        <a:spcAft>
                          <a:spcPts val="10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Mangal" panose="02040503050203030202" pitchFamily="18" charset="0"/>
                        </a:rPr>
                        <a:t>Soil Moisture – SMAP – Once in three days, 10 Sq Km resolution</a:t>
                      </a:r>
                    </a:p>
                    <a:p>
                      <a:pPr marL="342900" marR="0" lvl="0" indent="-342900" algn="just">
                        <a:lnSpc>
                          <a:spcPct val="115000"/>
                        </a:lnSpc>
                        <a:spcBef>
                          <a:spcPts val="0"/>
                        </a:spcBef>
                        <a:spcAft>
                          <a:spcPts val="1000"/>
                        </a:spcAft>
                        <a:buFont typeface="Symbol" panose="05050102010706020507" pitchFamily="18" charset="2"/>
                        <a:buChar char=""/>
                      </a:pPr>
                      <a:r>
                        <a:rPr lang="en-US" sz="1800" dirty="0" err="1">
                          <a:effectLst/>
                          <a:latin typeface="Calibri" panose="020F0502020204030204" pitchFamily="34" charset="0"/>
                          <a:ea typeface="Calibri" panose="020F0502020204030204" pitchFamily="34" charset="0"/>
                          <a:cs typeface="Mangal" panose="02040503050203030202" pitchFamily="18" charset="0"/>
                        </a:rPr>
                        <a:t>Agro</a:t>
                      </a:r>
                      <a:r>
                        <a:rPr lang="en-US" sz="1800" dirty="0">
                          <a:effectLst/>
                          <a:latin typeface="Calibri" panose="020F0502020204030204" pitchFamily="34" charset="0"/>
                          <a:ea typeface="Calibri" panose="020F0502020204030204" pitchFamily="34" charset="0"/>
                          <a:cs typeface="Mangal" panose="02040503050203030202" pitchFamily="18" charset="0"/>
                        </a:rPr>
                        <a:t>-Climatic / Ecological zones – Maps are available</a:t>
                      </a:r>
                    </a:p>
                  </a:txBody>
                  <a:tcPr marL="51522" marR="51522" marT="0" marB="0"/>
                </a:tc>
                <a:extLst>
                  <a:ext uri="{0D108BD9-81ED-4DB2-BD59-A6C34878D82A}">
                    <a16:rowId xmlns:a16="http://schemas.microsoft.com/office/drawing/2014/main" val="3962585333"/>
                  </a:ext>
                </a:extLst>
              </a:tr>
            </a:tbl>
          </a:graphicData>
        </a:graphic>
      </p:graphicFrame>
    </p:spTree>
    <p:extLst>
      <p:ext uri="{BB962C8B-B14F-4D97-AF65-F5344CB8AC3E}">
        <p14:creationId xmlns:p14="http://schemas.microsoft.com/office/powerpoint/2010/main" val="5921314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4" name="Oval 13">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8" name="Straight Connector 27">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91299F-DD41-49CA-A212-C6524239222E}"/>
              </a:ext>
            </a:extLst>
          </p:cNvPr>
          <p:cNvSpPr/>
          <p:nvPr/>
        </p:nvSpPr>
        <p:spPr>
          <a:xfrm>
            <a:off x="678522" y="260086"/>
            <a:ext cx="10130224" cy="1268984"/>
          </a:xfrm>
          <a:prstGeom prst="rect">
            <a:avLst/>
          </a:prstGeom>
        </p:spPr>
        <p:txBody>
          <a:bodyPr vert="horz" lIns="91440" tIns="45720" rIns="91440" bIns="45720" rtlCol="0" anchor="t">
            <a:normAutofit lnSpcReduction="10000"/>
          </a:bodyPr>
          <a:lstStyle/>
          <a:p>
            <a:pPr>
              <a:spcBef>
                <a:spcPct val="0"/>
              </a:spcBef>
              <a:spcAft>
                <a:spcPts val="600"/>
              </a:spcAft>
              <a:defRPr/>
            </a:pPr>
            <a:r>
              <a:rPr lang="en-US" altLang="en-US" sz="4000" b="1" dirty="0">
                <a:latin typeface="+mj-lt"/>
                <a:ea typeface="+mj-ea"/>
                <a:cs typeface="+mj-cs"/>
              </a:rPr>
              <a:t>Overview and Comparison of IWRIS &amp; WIMS and KWRIS</a:t>
            </a:r>
          </a:p>
        </p:txBody>
      </p:sp>
      <p:sp>
        <p:nvSpPr>
          <p:cNvPr id="8" name="Rectangle 7">
            <a:extLst>
              <a:ext uri="{FF2B5EF4-FFF2-40B4-BE49-F238E27FC236}">
                <a16:creationId xmlns:a16="http://schemas.microsoft.com/office/drawing/2014/main" id="{90854FC5-6F0C-4537-BA2A-91AD7E2EB5CA}"/>
              </a:ext>
            </a:extLst>
          </p:cNvPr>
          <p:cNvSpPr/>
          <p:nvPr/>
        </p:nvSpPr>
        <p:spPr>
          <a:xfrm>
            <a:off x="565150" y="2160016"/>
            <a:ext cx="10130224" cy="3601212"/>
          </a:xfrm>
          <a:prstGeom prst="rect">
            <a:avLst/>
          </a:prstGeom>
        </p:spPr>
        <p:txBody>
          <a:bodyPr vert="horz" lIns="91440" tIns="45720" rIns="91440" bIns="45720" rtlCol="0">
            <a:normAutofit/>
          </a:bodyPr>
          <a:lstStyle/>
          <a:p>
            <a:pPr marL="457200" lvl="0" indent="-228600">
              <a:spcBef>
                <a:spcPts val="900"/>
              </a:spcBef>
              <a:buClr>
                <a:schemeClr val="tx2"/>
              </a:buClr>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79DCC159-0D1A-4D73-A519-7EF7A6D4B5E7}"/>
              </a:ext>
            </a:extLst>
          </p:cNvPr>
          <p:cNvSpPr>
            <a:spLocks noGrp="1"/>
          </p:cNvSpPr>
          <p:nvPr>
            <p:ph type="sldNum" sz="quarter" idx="11"/>
          </p:nvPr>
        </p:nvSpPr>
        <p:spPr>
          <a:xfrm>
            <a:off x="10817352" y="6144768"/>
            <a:ext cx="813816" cy="365125"/>
          </a:xfrm>
        </p:spPr>
        <p:txBody>
          <a:bodyPr vert="horz" lIns="91440" tIns="45720" rIns="91440" bIns="45720" rtlCol="0" anchor="ctr">
            <a:normAutofit/>
          </a:bodyPr>
          <a:lstStyle/>
          <a:p>
            <a:pPr>
              <a:spcAft>
                <a:spcPts val="600"/>
              </a:spcAft>
            </a:pPr>
            <a:fld id="{0BD39687-C065-49F5-81A5-76C007B4F024}" type="slidenum">
              <a:rPr lang="en-US" smtClean="0"/>
              <a:pPr>
                <a:spcAft>
                  <a:spcPts val="600"/>
                </a:spcAft>
              </a:pPr>
              <a:t>11</a:t>
            </a:fld>
            <a:endParaRPr lang="en-US"/>
          </a:p>
        </p:txBody>
      </p:sp>
      <p:grpSp>
        <p:nvGrpSpPr>
          <p:cNvPr id="32" name="Group 31">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33"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0" name="Straight Connector 39">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A0B6974B-F711-5A85-AA08-2E9B48409E81}"/>
              </a:ext>
            </a:extLst>
          </p:cNvPr>
          <p:cNvGraphicFramePr>
            <a:graphicFrameLocks noGrp="1"/>
          </p:cNvGraphicFramePr>
          <p:nvPr>
            <p:extLst>
              <p:ext uri="{D42A27DB-BD31-4B8C-83A1-F6EECF244321}">
                <p14:modId xmlns:p14="http://schemas.microsoft.com/office/powerpoint/2010/main" val="692359840"/>
              </p:ext>
            </p:extLst>
          </p:nvPr>
        </p:nvGraphicFramePr>
        <p:xfrm>
          <a:off x="587276" y="1501725"/>
          <a:ext cx="9947501" cy="5099397"/>
        </p:xfrm>
        <a:graphic>
          <a:graphicData uri="http://schemas.openxmlformats.org/drawingml/2006/table">
            <a:tbl>
              <a:tblPr firstRow="1" firstCol="1" bandRow="1">
                <a:tableStyleId>{5C22544A-7EE6-4342-B048-85BDC9FD1C3A}</a:tableStyleId>
              </a:tblPr>
              <a:tblGrid>
                <a:gridCol w="471087">
                  <a:extLst>
                    <a:ext uri="{9D8B030D-6E8A-4147-A177-3AD203B41FA5}">
                      <a16:colId xmlns:a16="http://schemas.microsoft.com/office/drawing/2014/main" val="4046064405"/>
                    </a:ext>
                  </a:extLst>
                </a:gridCol>
                <a:gridCol w="4803948">
                  <a:extLst>
                    <a:ext uri="{9D8B030D-6E8A-4147-A177-3AD203B41FA5}">
                      <a16:colId xmlns:a16="http://schemas.microsoft.com/office/drawing/2014/main" val="1009133760"/>
                    </a:ext>
                  </a:extLst>
                </a:gridCol>
                <a:gridCol w="4672466">
                  <a:extLst>
                    <a:ext uri="{9D8B030D-6E8A-4147-A177-3AD203B41FA5}">
                      <a16:colId xmlns:a16="http://schemas.microsoft.com/office/drawing/2014/main" val="3540672641"/>
                    </a:ext>
                  </a:extLst>
                </a:gridCol>
              </a:tblGrid>
              <a:tr h="384577">
                <a:tc>
                  <a:txBody>
                    <a:bodyPr/>
                    <a:lstStyle/>
                    <a:p>
                      <a:pPr marL="0" marR="0" algn="just">
                        <a:lnSpc>
                          <a:spcPct val="115000"/>
                        </a:lnSpc>
                        <a:spcBef>
                          <a:spcPts val="0"/>
                        </a:spcBef>
                        <a:spcAft>
                          <a:spcPts val="1000"/>
                        </a:spcAft>
                      </a:pPr>
                      <a:r>
                        <a:rPr lang="en-US" sz="1400">
                          <a:effectLst/>
                        </a:rPr>
                        <a:t>S.No</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tc>
                  <a:txBody>
                    <a:bodyPr/>
                    <a:lstStyle/>
                    <a:p>
                      <a:pPr marL="0" marR="0" algn="ctr">
                        <a:lnSpc>
                          <a:spcPct val="115000"/>
                        </a:lnSpc>
                        <a:spcBef>
                          <a:spcPts val="0"/>
                        </a:spcBef>
                        <a:spcAft>
                          <a:spcPts val="1000"/>
                        </a:spcAft>
                      </a:pPr>
                      <a:r>
                        <a:rPr lang="en-US" sz="1400" dirty="0">
                          <a:effectLst/>
                        </a:rPr>
                        <a:t>IWRIS, WIMS</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tc>
                  <a:txBody>
                    <a:bodyPr/>
                    <a:lstStyle/>
                    <a:p>
                      <a:pPr marL="0" marR="0" algn="ctr">
                        <a:lnSpc>
                          <a:spcPct val="115000"/>
                        </a:lnSpc>
                        <a:spcBef>
                          <a:spcPts val="0"/>
                        </a:spcBef>
                        <a:spcAft>
                          <a:spcPts val="1000"/>
                        </a:spcAft>
                      </a:pPr>
                      <a:r>
                        <a:rPr lang="en-US" sz="1400" dirty="0">
                          <a:effectLst/>
                        </a:rPr>
                        <a:t>KWRIS </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extLst>
                  <a:ext uri="{0D108BD9-81ED-4DB2-BD59-A6C34878D82A}">
                    <a16:rowId xmlns:a16="http://schemas.microsoft.com/office/drawing/2014/main" val="3274557856"/>
                  </a:ext>
                </a:extLst>
              </a:tr>
              <a:tr h="4623591">
                <a:tc>
                  <a:txBody>
                    <a:bodyPr/>
                    <a:lstStyle/>
                    <a:p>
                      <a:pPr marL="0" marR="0" algn="just">
                        <a:lnSpc>
                          <a:spcPct val="115000"/>
                        </a:lnSpc>
                        <a:spcBef>
                          <a:spcPts val="0"/>
                        </a:spcBef>
                        <a:spcAft>
                          <a:spcPts val="1000"/>
                        </a:spcAft>
                      </a:pPr>
                      <a:r>
                        <a:rPr lang="en-US" sz="800">
                          <a:effectLst/>
                        </a:rPr>
                        <a:t>1 </a:t>
                      </a:r>
                      <a:endParaRPr lang="en-US" sz="80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tc>
                  <a:txBody>
                    <a:bodyPr/>
                    <a:lstStyle/>
                    <a:p>
                      <a:pPr marL="0" marR="0" algn="just">
                        <a:lnSpc>
                          <a:spcPct val="115000"/>
                        </a:lnSpc>
                        <a:spcBef>
                          <a:spcPts val="0"/>
                        </a:spcBef>
                        <a:spcAft>
                          <a:spcPts val="1000"/>
                        </a:spcAft>
                      </a:pPr>
                      <a:r>
                        <a:rPr lang="en-US" sz="2000" dirty="0">
                          <a:effectLst/>
                          <a:latin typeface="Calibri" panose="020F0502020204030204" pitchFamily="34" charset="0"/>
                          <a:ea typeface="Calibri" panose="020F0502020204030204" pitchFamily="34" charset="0"/>
                          <a:cs typeface="Mangal" panose="02040503050203030202" pitchFamily="18" charset="0"/>
                        </a:rPr>
                        <a:t>D. Land Resources</a:t>
                      </a:r>
                    </a:p>
                    <a:p>
                      <a:pPr marL="342900" marR="0" lvl="0" indent="-342900" algn="just">
                        <a:lnSpc>
                          <a:spcPct val="115000"/>
                        </a:lnSpc>
                        <a:spcBef>
                          <a:spcPts val="0"/>
                        </a:spcBef>
                        <a:spcAft>
                          <a:spcPts val="10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Mangal" panose="02040503050203030202" pitchFamily="18" charset="0"/>
                        </a:rPr>
                        <a:t>Land use / Land cover</a:t>
                      </a:r>
                    </a:p>
                    <a:p>
                      <a:pPr marL="342900" marR="0" lvl="0" indent="-342900" algn="just">
                        <a:lnSpc>
                          <a:spcPct val="115000"/>
                        </a:lnSpc>
                        <a:spcBef>
                          <a:spcPts val="0"/>
                        </a:spcBef>
                        <a:spcAft>
                          <a:spcPts val="10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Mangal" panose="02040503050203030202" pitchFamily="18" charset="0"/>
                        </a:rPr>
                        <a:t>Soil</a:t>
                      </a:r>
                    </a:p>
                    <a:p>
                      <a:pPr marL="342900" marR="0" lvl="0" indent="-342900" algn="just">
                        <a:lnSpc>
                          <a:spcPct val="115000"/>
                        </a:lnSpc>
                        <a:spcBef>
                          <a:spcPts val="0"/>
                        </a:spcBef>
                        <a:spcAft>
                          <a:spcPts val="10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Mangal" panose="02040503050203030202" pitchFamily="18" charset="0"/>
                        </a:rPr>
                        <a:t>Land Degradation</a:t>
                      </a:r>
                    </a:p>
                    <a:p>
                      <a:pPr marL="342900" marR="0" lvl="0" indent="-342900" algn="just">
                        <a:lnSpc>
                          <a:spcPct val="115000"/>
                        </a:lnSpc>
                        <a:spcBef>
                          <a:spcPts val="0"/>
                        </a:spcBef>
                        <a:spcAft>
                          <a:spcPts val="10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Mangal" panose="02040503050203030202" pitchFamily="18" charset="0"/>
                        </a:rPr>
                        <a:t>Water logging / Soil Salinity</a:t>
                      </a:r>
                    </a:p>
                    <a:p>
                      <a:pPr marL="342900" marR="0" lvl="0" indent="-342900" algn="just">
                        <a:lnSpc>
                          <a:spcPct val="115000"/>
                        </a:lnSpc>
                        <a:spcBef>
                          <a:spcPts val="0"/>
                        </a:spcBef>
                        <a:spcAft>
                          <a:spcPts val="10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Mangal" panose="02040503050203030202" pitchFamily="18" charset="0"/>
                        </a:rPr>
                        <a:t>Waste land</a:t>
                      </a:r>
                    </a:p>
                  </a:txBody>
                  <a:tcPr marL="68580" marR="68580" marT="0" marB="0"/>
                </a:tc>
                <a:tc>
                  <a:txBody>
                    <a:bodyPr/>
                    <a:lstStyle/>
                    <a:p>
                      <a:pPr marL="0" marR="0" algn="just">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Mangal" panose="02040503050203030202" pitchFamily="18" charset="0"/>
                        </a:rPr>
                        <a:t>D. Land Resources</a:t>
                      </a:r>
                    </a:p>
                    <a:p>
                      <a:pPr marL="342900" marR="0" lvl="0" indent="-342900" algn="just">
                        <a:lnSpc>
                          <a:spcPct val="115000"/>
                        </a:lnSpc>
                        <a:spcBef>
                          <a:spcPts val="0"/>
                        </a:spcBef>
                        <a:spcAft>
                          <a:spcPts val="10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Mangal" panose="02040503050203030202" pitchFamily="18" charset="0"/>
                        </a:rPr>
                        <a:t>Land use / Land cover – 2011-12 to 2018-2019 NRSC maps, 1: 50, 000 scale images </a:t>
                      </a:r>
                    </a:p>
                    <a:p>
                      <a:pPr marL="342900" marR="0" lvl="0" indent="-342900" algn="just">
                        <a:lnSpc>
                          <a:spcPct val="115000"/>
                        </a:lnSpc>
                        <a:spcBef>
                          <a:spcPts val="0"/>
                        </a:spcBef>
                        <a:spcAft>
                          <a:spcPts val="10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Mangal" panose="02040503050203030202" pitchFamily="18" charset="0"/>
                        </a:rPr>
                        <a:t>Soil – Available – To integrate the Maps available from KSRSAC – profile, nutrients </a:t>
                      </a:r>
                      <a:r>
                        <a:rPr lang="en-US" sz="1800" dirty="0" err="1">
                          <a:effectLst/>
                          <a:latin typeface="Calibri" panose="020F0502020204030204" pitchFamily="34" charset="0"/>
                          <a:ea typeface="Calibri" panose="020F0502020204030204" pitchFamily="34" charset="0"/>
                          <a:cs typeface="Mangal" panose="02040503050203030202" pitchFamily="18" charset="0"/>
                        </a:rPr>
                        <a:t>etc</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lnSpc>
                          <a:spcPct val="115000"/>
                        </a:lnSpc>
                        <a:spcBef>
                          <a:spcPts val="0"/>
                        </a:spcBef>
                        <a:spcAft>
                          <a:spcPts val="10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Mangal" panose="02040503050203030202" pitchFamily="18" charset="0"/>
                        </a:rPr>
                        <a:t>Land Degradation – Digitized from NBSS-LUP map</a:t>
                      </a:r>
                    </a:p>
                    <a:p>
                      <a:pPr marL="342900" marR="0" lvl="0" indent="-342900" algn="just">
                        <a:lnSpc>
                          <a:spcPct val="115000"/>
                        </a:lnSpc>
                        <a:spcBef>
                          <a:spcPts val="0"/>
                        </a:spcBef>
                        <a:spcAft>
                          <a:spcPts val="10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Mangal" panose="02040503050203030202" pitchFamily="18" charset="0"/>
                        </a:rPr>
                        <a:t>Water logging / Soil Salinity - Digitized from NBSS-LUP map</a:t>
                      </a:r>
                    </a:p>
                    <a:p>
                      <a:pPr marL="342900" marR="0" lvl="0" indent="-342900" algn="just">
                        <a:lnSpc>
                          <a:spcPct val="115000"/>
                        </a:lnSpc>
                        <a:spcBef>
                          <a:spcPts val="0"/>
                        </a:spcBef>
                        <a:spcAft>
                          <a:spcPts val="10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Mangal" panose="02040503050203030202" pitchFamily="18" charset="0"/>
                        </a:rPr>
                        <a:t>Waste land – To be obtained from KSRSAC</a:t>
                      </a:r>
                    </a:p>
                    <a:p>
                      <a:pPr marL="342900" marR="0" lvl="0" indent="-342900" algn="just">
                        <a:lnSpc>
                          <a:spcPct val="115000"/>
                        </a:lnSpc>
                        <a:spcBef>
                          <a:spcPts val="0"/>
                        </a:spcBef>
                        <a:spcAft>
                          <a:spcPts val="10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Mangal" panose="02040503050203030202" pitchFamily="18" charset="0"/>
                        </a:rPr>
                        <a:t>Watershed – Recent map Obtained form SLUSI</a:t>
                      </a:r>
                    </a:p>
                  </a:txBody>
                  <a:tcPr marL="51522" marR="51522" marT="0" marB="0"/>
                </a:tc>
                <a:extLst>
                  <a:ext uri="{0D108BD9-81ED-4DB2-BD59-A6C34878D82A}">
                    <a16:rowId xmlns:a16="http://schemas.microsoft.com/office/drawing/2014/main" val="3962585333"/>
                  </a:ext>
                </a:extLst>
              </a:tr>
            </a:tbl>
          </a:graphicData>
        </a:graphic>
      </p:graphicFrame>
    </p:spTree>
    <p:extLst>
      <p:ext uri="{BB962C8B-B14F-4D97-AF65-F5344CB8AC3E}">
        <p14:creationId xmlns:p14="http://schemas.microsoft.com/office/powerpoint/2010/main" val="18220871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4" name="Oval 13">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8" name="Straight Connector 27">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91299F-DD41-49CA-A212-C6524239222E}"/>
              </a:ext>
            </a:extLst>
          </p:cNvPr>
          <p:cNvSpPr/>
          <p:nvPr/>
        </p:nvSpPr>
        <p:spPr>
          <a:xfrm>
            <a:off x="678522" y="260086"/>
            <a:ext cx="10130224" cy="1268984"/>
          </a:xfrm>
          <a:prstGeom prst="rect">
            <a:avLst/>
          </a:prstGeom>
        </p:spPr>
        <p:txBody>
          <a:bodyPr vert="horz" lIns="91440" tIns="45720" rIns="91440" bIns="45720" rtlCol="0" anchor="t">
            <a:normAutofit/>
          </a:bodyPr>
          <a:lstStyle/>
          <a:p>
            <a:pPr>
              <a:spcBef>
                <a:spcPct val="0"/>
              </a:spcBef>
              <a:spcAft>
                <a:spcPts val="600"/>
              </a:spcAft>
              <a:defRPr/>
            </a:pPr>
            <a:r>
              <a:rPr lang="en-US" altLang="en-US" sz="4000" b="1" dirty="0">
                <a:latin typeface="+mj-lt"/>
                <a:ea typeface="+mj-ea"/>
                <a:cs typeface="+mj-cs"/>
              </a:rPr>
              <a:t>Challenges in setting up of SWIC</a:t>
            </a:r>
          </a:p>
        </p:txBody>
      </p:sp>
      <p:sp>
        <p:nvSpPr>
          <p:cNvPr id="8" name="Rectangle 7">
            <a:extLst>
              <a:ext uri="{FF2B5EF4-FFF2-40B4-BE49-F238E27FC236}">
                <a16:creationId xmlns:a16="http://schemas.microsoft.com/office/drawing/2014/main" id="{90854FC5-6F0C-4537-BA2A-91AD7E2EB5CA}"/>
              </a:ext>
            </a:extLst>
          </p:cNvPr>
          <p:cNvSpPr/>
          <p:nvPr/>
        </p:nvSpPr>
        <p:spPr>
          <a:xfrm>
            <a:off x="565150" y="2160016"/>
            <a:ext cx="10130224" cy="3601212"/>
          </a:xfrm>
          <a:prstGeom prst="rect">
            <a:avLst/>
          </a:prstGeom>
        </p:spPr>
        <p:txBody>
          <a:bodyPr vert="horz" lIns="91440" tIns="45720" rIns="91440" bIns="45720" rtlCol="0">
            <a:normAutofit/>
          </a:bodyPr>
          <a:lstStyle/>
          <a:p>
            <a:pPr marL="457200" lvl="0" indent="-228600">
              <a:spcBef>
                <a:spcPts val="900"/>
              </a:spcBef>
              <a:buClr>
                <a:schemeClr val="tx2"/>
              </a:buClr>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79DCC159-0D1A-4D73-A519-7EF7A6D4B5E7}"/>
              </a:ext>
            </a:extLst>
          </p:cNvPr>
          <p:cNvSpPr>
            <a:spLocks noGrp="1"/>
          </p:cNvSpPr>
          <p:nvPr>
            <p:ph type="sldNum" sz="quarter" idx="11"/>
          </p:nvPr>
        </p:nvSpPr>
        <p:spPr>
          <a:xfrm>
            <a:off x="10817352" y="6144768"/>
            <a:ext cx="813816" cy="365125"/>
          </a:xfrm>
        </p:spPr>
        <p:txBody>
          <a:bodyPr vert="horz" lIns="91440" tIns="45720" rIns="91440" bIns="45720" rtlCol="0" anchor="ctr">
            <a:normAutofit/>
          </a:bodyPr>
          <a:lstStyle/>
          <a:p>
            <a:pPr>
              <a:spcAft>
                <a:spcPts val="600"/>
              </a:spcAft>
            </a:pPr>
            <a:fld id="{0BD39687-C065-49F5-81A5-76C007B4F024}" type="slidenum">
              <a:rPr lang="en-US" smtClean="0"/>
              <a:pPr>
                <a:spcAft>
                  <a:spcPts val="600"/>
                </a:spcAft>
              </a:pPr>
              <a:t>12</a:t>
            </a:fld>
            <a:endParaRPr lang="en-US"/>
          </a:p>
        </p:txBody>
      </p:sp>
      <p:grpSp>
        <p:nvGrpSpPr>
          <p:cNvPr id="32" name="Group 31">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33"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0" name="Straight Connector 39">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7253962-C8C0-B9E4-73FF-517C3107A0AB}"/>
              </a:ext>
            </a:extLst>
          </p:cNvPr>
          <p:cNvSpPr txBox="1"/>
          <p:nvPr/>
        </p:nvSpPr>
        <p:spPr>
          <a:xfrm>
            <a:off x="472710" y="1102925"/>
            <a:ext cx="10948329" cy="4984185"/>
          </a:xfrm>
          <a:prstGeom prst="rect">
            <a:avLst/>
          </a:prstGeom>
          <a:noFill/>
        </p:spPr>
        <p:txBody>
          <a:bodyPr wrap="square">
            <a:spAutoFit/>
          </a:bodyPr>
          <a:lstStyle/>
          <a:p>
            <a:pPr marL="457200" marR="0" algn="just">
              <a:lnSpc>
                <a:spcPct val="115000"/>
              </a:lnSpc>
              <a:spcBef>
                <a:spcPts val="0"/>
              </a:spcBef>
              <a:spcAft>
                <a:spcPts val="1000"/>
              </a:spcAft>
            </a:pPr>
            <a:r>
              <a:rPr lang="en-IN" sz="1800" b="1" dirty="0">
                <a:effectLst/>
                <a:latin typeface="Calibri" panose="020F0502020204030204" pitchFamily="34" charset="0"/>
                <a:ea typeface="Calibri" panose="020F0502020204030204" pitchFamily="34" charset="0"/>
                <a:cs typeface="Mangal" panose="02040503050203030202" pitchFamily="18" charset="0"/>
              </a:rPr>
              <a:t>1. </a:t>
            </a:r>
            <a:r>
              <a:rPr lang="en-IN" b="1" dirty="0">
                <a:latin typeface="Calibri" panose="020F0502020204030204" pitchFamily="34" charset="0"/>
                <a:ea typeface="Calibri" panose="020F0502020204030204" pitchFamily="34" charset="0"/>
                <a:cs typeface="Mangal" panose="02040503050203030202" pitchFamily="18" charset="0"/>
              </a:rPr>
              <a:t>Several</a:t>
            </a:r>
            <a:r>
              <a:rPr lang="en-IN" sz="1800" b="1" dirty="0">
                <a:effectLst/>
                <a:latin typeface="Calibri" panose="020F0502020204030204" pitchFamily="34" charset="0"/>
                <a:ea typeface="Calibri" panose="020F0502020204030204" pitchFamily="34" charset="0"/>
                <a:cs typeface="Mangal" panose="02040503050203030202" pitchFamily="18" charset="0"/>
              </a:rPr>
              <a:t> agencies, domain specific, such as, WRDO, GWD, Minor </a:t>
            </a:r>
            <a:r>
              <a:rPr lang="en-IN" b="1" dirty="0">
                <a:latin typeface="Calibri" panose="020F0502020204030204" pitchFamily="34" charset="0"/>
                <a:ea typeface="Calibri" panose="020F0502020204030204" pitchFamily="34" charset="0"/>
                <a:cs typeface="Mangal" panose="02040503050203030202" pitchFamily="18" charset="0"/>
              </a:rPr>
              <a:t>I</a:t>
            </a:r>
            <a:r>
              <a:rPr lang="en-IN" sz="1800" b="1" dirty="0">
                <a:effectLst/>
                <a:latin typeface="Calibri" panose="020F0502020204030204" pitchFamily="34" charset="0"/>
                <a:ea typeface="Calibri" panose="020F0502020204030204" pitchFamily="34" charset="0"/>
                <a:cs typeface="Mangal" panose="02040503050203030202" pitchFamily="18" charset="0"/>
              </a:rPr>
              <a:t>rrigation, Agriculture &amp; allied agencies,  KSNDMC, etc. collecting, monitoring, consolidating the data related to their respective jurisdictions.</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p>
            <a:pPr marL="457200" marR="0" algn="just">
              <a:lnSpc>
                <a:spcPct val="115000"/>
              </a:lnSpc>
              <a:spcBef>
                <a:spcPts val="0"/>
              </a:spcBef>
              <a:spcAft>
                <a:spcPts val="1000"/>
              </a:spcAft>
            </a:pPr>
            <a:r>
              <a:rPr lang="en-IN" sz="1800" b="1" dirty="0">
                <a:effectLst/>
                <a:latin typeface="Calibri" panose="020F0502020204030204" pitchFamily="34" charset="0"/>
                <a:ea typeface="Calibri" panose="020F0502020204030204" pitchFamily="34" charset="0"/>
                <a:cs typeface="Mangal" panose="02040503050203030202" pitchFamily="18" charset="0"/>
              </a:rPr>
              <a:t>2. </a:t>
            </a:r>
            <a:r>
              <a:rPr lang="en-IN" b="1" dirty="0">
                <a:latin typeface="Calibri" panose="020F0502020204030204" pitchFamily="34" charset="0"/>
                <a:ea typeface="Calibri" panose="020F0502020204030204" pitchFamily="34" charset="0"/>
                <a:cs typeface="Mangal" panose="02040503050203030202" pitchFamily="18" charset="0"/>
              </a:rPr>
              <a:t>L</a:t>
            </a:r>
            <a:r>
              <a:rPr lang="en-IN" sz="1800" b="1" dirty="0">
                <a:effectLst/>
                <a:latin typeface="Calibri" panose="020F0502020204030204" pitchFamily="34" charset="0"/>
                <a:ea typeface="Calibri" panose="020F0502020204030204" pitchFamily="34" charset="0"/>
                <a:cs typeface="Mangal" panose="02040503050203030202" pitchFamily="18" charset="0"/>
              </a:rPr>
              <a:t>ack of coordination among these agencies and getting data from these different organizations for aggregation becomes a humongous task.</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p>
            <a:pPr marL="457200" marR="0" algn="just">
              <a:lnSpc>
                <a:spcPct val="115000"/>
              </a:lnSpc>
              <a:spcBef>
                <a:spcPts val="0"/>
              </a:spcBef>
              <a:spcAft>
                <a:spcPts val="1000"/>
              </a:spcAft>
            </a:pPr>
            <a:r>
              <a:rPr lang="en-IN" sz="1800" b="1" dirty="0">
                <a:effectLst/>
                <a:latin typeface="Calibri" panose="020F0502020204030204" pitchFamily="34" charset="0"/>
                <a:ea typeface="Calibri" panose="020F0502020204030204" pitchFamily="34" charset="0"/>
                <a:cs typeface="Mangal" panose="02040503050203030202" pitchFamily="18" charset="0"/>
              </a:rPr>
              <a:t>3. Non-uniformity in data collection, data format, attribute identification, frequency of data collection etc. thus causing difficulties for data conversion, validation, integration and consolidation at one platform.</a:t>
            </a:r>
          </a:p>
          <a:p>
            <a:pPr marL="457200" marR="0" algn="just">
              <a:lnSpc>
                <a:spcPct val="115000"/>
              </a:lnSpc>
              <a:spcBef>
                <a:spcPts val="0"/>
              </a:spcBef>
              <a:spcAft>
                <a:spcPts val="1000"/>
              </a:spcAft>
            </a:pPr>
            <a:r>
              <a:rPr lang="en-IN" sz="1800" b="1" dirty="0">
                <a:effectLst/>
                <a:latin typeface="Calibri" panose="020F0502020204030204" pitchFamily="34" charset="0"/>
                <a:ea typeface="Calibri" panose="020F0502020204030204" pitchFamily="34" charset="0"/>
                <a:cs typeface="Mangal" panose="02040503050203030202" pitchFamily="18" charset="0"/>
              </a:rPr>
              <a:t>4. Overlapping of jurisdictions, between agencies, hence dual data collection</a:t>
            </a:r>
          </a:p>
          <a:p>
            <a:pPr marL="457200" marR="0" algn="just">
              <a:lnSpc>
                <a:spcPct val="115000"/>
              </a:lnSpc>
              <a:spcBef>
                <a:spcPts val="0"/>
              </a:spcBef>
              <a:spcAft>
                <a:spcPts val="1000"/>
              </a:spcAft>
            </a:pPr>
            <a:r>
              <a:rPr lang="en-IN" b="1" dirty="0">
                <a:latin typeface="Calibri" panose="020F0502020204030204" pitchFamily="34" charset="0"/>
                <a:ea typeface="Calibri" panose="020F0502020204030204" pitchFamily="34" charset="0"/>
                <a:cs typeface="Mangal" panose="02040503050203030202" pitchFamily="18" charset="0"/>
              </a:rPr>
              <a:t>5. Lack </a:t>
            </a:r>
            <a:r>
              <a:rPr lang="en-IN" sz="1800" b="1" dirty="0">
                <a:effectLst/>
                <a:latin typeface="Calibri" panose="020F0502020204030204" pitchFamily="34" charset="0"/>
                <a:ea typeface="Calibri" panose="020F0502020204030204" pitchFamily="34" charset="0"/>
                <a:cs typeface="Mangal" panose="02040503050203030202" pitchFamily="18" charset="0"/>
              </a:rPr>
              <a:t>of diverse technical and administrative skills in IT enabled GIS platforms as they have not been the core functions of water resources department conventionally</a:t>
            </a:r>
          </a:p>
          <a:p>
            <a:pPr marL="457200" marR="0" algn="just">
              <a:lnSpc>
                <a:spcPct val="115000"/>
              </a:lnSpc>
              <a:spcBef>
                <a:spcPts val="0"/>
              </a:spcBef>
              <a:spcAft>
                <a:spcPts val="1000"/>
              </a:spcAft>
            </a:pPr>
            <a:r>
              <a:rPr lang="en-IN" b="1" dirty="0">
                <a:latin typeface="Calibri" panose="020F0502020204030204" pitchFamily="34" charset="0"/>
                <a:ea typeface="Calibri" panose="020F0502020204030204" pitchFamily="34" charset="0"/>
                <a:cs typeface="Mangal" panose="02040503050203030202" pitchFamily="18" charset="0"/>
              </a:rPr>
              <a:t>6. </a:t>
            </a:r>
            <a:r>
              <a:rPr lang="en-IN" sz="1800" b="1" dirty="0">
                <a:effectLst/>
                <a:latin typeface="Calibri" panose="020F0502020204030204" pitchFamily="34" charset="0"/>
                <a:ea typeface="Calibri" panose="020F0502020204030204" pitchFamily="34" charset="0"/>
                <a:cs typeface="Mangal" panose="02040503050203030202" pitchFamily="18" charset="0"/>
              </a:rPr>
              <a:t>A defined funding requirement and funding mechanism is not in place for creating and sustaining such dedicated body at the state level.</a:t>
            </a:r>
            <a:endParaRPr lang="en-US" b="1" dirty="0">
              <a:latin typeface="Calibri" panose="020F0502020204030204" pitchFamily="34" charset="0"/>
              <a:ea typeface="Calibri" panose="020F0502020204030204" pitchFamily="34" charset="0"/>
              <a:cs typeface="Mangal" panose="02040503050203030202" pitchFamily="18" charset="0"/>
            </a:endParaRPr>
          </a:p>
          <a:p>
            <a:pPr marL="457200" marR="0" algn="just">
              <a:lnSpc>
                <a:spcPct val="115000"/>
              </a:lnSpc>
              <a:spcBef>
                <a:spcPts val="0"/>
              </a:spcBef>
              <a:spcAft>
                <a:spcPts val="1000"/>
              </a:spcAft>
            </a:pPr>
            <a:r>
              <a:rPr lang="en-US" sz="1800" b="1" dirty="0">
                <a:effectLst/>
                <a:latin typeface="Calibri" panose="020F0502020204030204" pitchFamily="34" charset="0"/>
                <a:ea typeface="Calibri" panose="020F0502020204030204" pitchFamily="34" charset="0"/>
                <a:cs typeface="Mangal" panose="02040503050203030202" pitchFamily="18" charset="0"/>
              </a:rPr>
              <a:t>7. </a:t>
            </a:r>
            <a:r>
              <a:rPr lang="en-IN" sz="1800" b="1" dirty="0">
                <a:effectLst/>
                <a:latin typeface="Calibri" panose="020F0502020204030204" pitchFamily="34" charset="0"/>
                <a:ea typeface="Calibri" panose="020F0502020204030204" pitchFamily="34" charset="0"/>
                <a:cs typeface="Mangal" panose="02040503050203030202" pitchFamily="18" charset="0"/>
              </a:rPr>
              <a:t>Lacking state level strategy for integrated water resources management aimed at achieving local level water security</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6706321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4" name="Oval 13">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8" name="Straight Connector 27">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91299F-DD41-49CA-A212-C6524239222E}"/>
              </a:ext>
            </a:extLst>
          </p:cNvPr>
          <p:cNvSpPr/>
          <p:nvPr/>
        </p:nvSpPr>
        <p:spPr>
          <a:xfrm>
            <a:off x="678522" y="260086"/>
            <a:ext cx="10130224" cy="1268984"/>
          </a:xfrm>
          <a:prstGeom prst="rect">
            <a:avLst/>
          </a:prstGeom>
        </p:spPr>
        <p:txBody>
          <a:bodyPr vert="horz" lIns="91440" tIns="45720" rIns="91440" bIns="45720" rtlCol="0" anchor="t">
            <a:normAutofit/>
          </a:bodyPr>
          <a:lstStyle/>
          <a:p>
            <a:pPr>
              <a:spcBef>
                <a:spcPct val="0"/>
              </a:spcBef>
              <a:spcAft>
                <a:spcPts val="600"/>
              </a:spcAft>
              <a:defRPr/>
            </a:pPr>
            <a:r>
              <a:rPr lang="en-US" altLang="en-US" sz="4000" b="1" dirty="0">
                <a:latin typeface="+mj-lt"/>
                <a:ea typeface="+mj-ea"/>
                <a:cs typeface="+mj-cs"/>
              </a:rPr>
              <a:t>Benefits of Setting up of SWIC</a:t>
            </a:r>
          </a:p>
        </p:txBody>
      </p:sp>
      <p:sp>
        <p:nvSpPr>
          <p:cNvPr id="8" name="Rectangle 7">
            <a:extLst>
              <a:ext uri="{FF2B5EF4-FFF2-40B4-BE49-F238E27FC236}">
                <a16:creationId xmlns:a16="http://schemas.microsoft.com/office/drawing/2014/main" id="{90854FC5-6F0C-4537-BA2A-91AD7E2EB5CA}"/>
              </a:ext>
            </a:extLst>
          </p:cNvPr>
          <p:cNvSpPr/>
          <p:nvPr/>
        </p:nvSpPr>
        <p:spPr>
          <a:xfrm>
            <a:off x="565150" y="2160016"/>
            <a:ext cx="10130224" cy="3601212"/>
          </a:xfrm>
          <a:prstGeom prst="rect">
            <a:avLst/>
          </a:prstGeom>
        </p:spPr>
        <p:txBody>
          <a:bodyPr vert="horz" lIns="91440" tIns="45720" rIns="91440" bIns="45720" rtlCol="0">
            <a:normAutofit/>
          </a:bodyPr>
          <a:lstStyle/>
          <a:p>
            <a:pPr marL="457200" lvl="0" indent="-228600">
              <a:spcBef>
                <a:spcPts val="900"/>
              </a:spcBef>
              <a:buClr>
                <a:schemeClr val="tx2"/>
              </a:buClr>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79DCC159-0D1A-4D73-A519-7EF7A6D4B5E7}"/>
              </a:ext>
            </a:extLst>
          </p:cNvPr>
          <p:cNvSpPr>
            <a:spLocks noGrp="1"/>
          </p:cNvSpPr>
          <p:nvPr>
            <p:ph type="sldNum" sz="quarter" idx="11"/>
          </p:nvPr>
        </p:nvSpPr>
        <p:spPr>
          <a:xfrm>
            <a:off x="10817352" y="6144768"/>
            <a:ext cx="813816" cy="365125"/>
          </a:xfrm>
        </p:spPr>
        <p:txBody>
          <a:bodyPr vert="horz" lIns="91440" tIns="45720" rIns="91440" bIns="45720" rtlCol="0" anchor="ctr">
            <a:normAutofit/>
          </a:bodyPr>
          <a:lstStyle/>
          <a:p>
            <a:pPr>
              <a:spcAft>
                <a:spcPts val="600"/>
              </a:spcAft>
            </a:pPr>
            <a:fld id="{0BD39687-C065-49F5-81A5-76C007B4F024}" type="slidenum">
              <a:rPr lang="en-US" smtClean="0"/>
              <a:pPr>
                <a:spcAft>
                  <a:spcPts val="600"/>
                </a:spcAft>
              </a:pPr>
              <a:t>13</a:t>
            </a:fld>
            <a:endParaRPr lang="en-US"/>
          </a:p>
        </p:txBody>
      </p:sp>
      <p:grpSp>
        <p:nvGrpSpPr>
          <p:cNvPr id="32" name="Group 31">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33"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0" name="Straight Connector 39">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7253962-C8C0-B9E4-73FF-517C3107A0AB}"/>
              </a:ext>
            </a:extLst>
          </p:cNvPr>
          <p:cNvSpPr txBox="1"/>
          <p:nvPr/>
        </p:nvSpPr>
        <p:spPr>
          <a:xfrm>
            <a:off x="565149" y="1015197"/>
            <a:ext cx="10948329" cy="4827668"/>
          </a:xfrm>
          <a:prstGeom prst="rect">
            <a:avLst/>
          </a:prstGeom>
          <a:noFill/>
        </p:spPr>
        <p:txBody>
          <a:bodyPr wrap="square">
            <a:spAutoFit/>
          </a:bodyPr>
          <a:lstStyle/>
          <a:p>
            <a:pPr marL="457200" marR="0" algn="just">
              <a:lnSpc>
                <a:spcPct val="115000"/>
              </a:lnSpc>
              <a:spcBef>
                <a:spcPts val="0"/>
              </a:spcBef>
              <a:spcAft>
                <a:spcPts val="1000"/>
              </a:spcAft>
            </a:pPr>
            <a:r>
              <a:rPr lang="en-US" sz="2400" b="1" dirty="0">
                <a:effectLst/>
                <a:latin typeface="Calibri" panose="020F0502020204030204" pitchFamily="34" charset="0"/>
                <a:ea typeface="Calibri" panose="020F0502020204030204" pitchFamily="34" charset="0"/>
                <a:cs typeface="Mangal" panose="02040503050203030202" pitchFamily="18" charset="0"/>
              </a:rPr>
              <a:t>a) Standards &amp; Policies will be in place for schema, data exchange/ sharing, data quality, validation rules, metadata and reporting</a:t>
            </a:r>
          </a:p>
          <a:p>
            <a:pPr marL="457200" marR="0" algn="just">
              <a:lnSpc>
                <a:spcPct val="115000"/>
              </a:lnSpc>
              <a:spcBef>
                <a:spcPts val="0"/>
              </a:spcBef>
              <a:spcAft>
                <a:spcPts val="1000"/>
              </a:spcAft>
            </a:pPr>
            <a:r>
              <a:rPr lang="en-US" sz="2400" b="1" dirty="0">
                <a:effectLst/>
                <a:latin typeface="Calibri" panose="020F0502020204030204" pitchFamily="34" charset="0"/>
                <a:ea typeface="Calibri" panose="020F0502020204030204" pitchFamily="34" charset="0"/>
                <a:cs typeface="Mangal" panose="02040503050203030202" pitchFamily="18" charset="0"/>
              </a:rPr>
              <a:t>b) Reusable and Interoperable: Base data, Schema, infrastructure, application architecture, APIs/Webservices licenses will be interoperable and accessible to all </a:t>
            </a:r>
            <a:r>
              <a:rPr lang="en-US" sz="2400" b="1" dirty="0">
                <a:latin typeface="Calibri" panose="020F0502020204030204" pitchFamily="34" charset="0"/>
                <a:ea typeface="Calibri" panose="020F0502020204030204" pitchFamily="34" charset="0"/>
                <a:cs typeface="Mangal" panose="02040503050203030202" pitchFamily="18" charset="0"/>
              </a:rPr>
              <a:t>departments/agencies</a:t>
            </a:r>
            <a:endParaRPr lang="en-US" sz="2400" b="1" dirty="0">
              <a:effectLst/>
              <a:latin typeface="Calibri" panose="020F0502020204030204" pitchFamily="34" charset="0"/>
              <a:ea typeface="Calibri" panose="020F0502020204030204" pitchFamily="34" charset="0"/>
              <a:cs typeface="Mangal" panose="02040503050203030202" pitchFamily="18" charset="0"/>
            </a:endParaRPr>
          </a:p>
          <a:p>
            <a:pPr marL="457200" marR="0" algn="just">
              <a:lnSpc>
                <a:spcPct val="115000"/>
              </a:lnSpc>
              <a:spcBef>
                <a:spcPts val="0"/>
              </a:spcBef>
              <a:spcAft>
                <a:spcPts val="1000"/>
              </a:spcAft>
            </a:pPr>
            <a:r>
              <a:rPr lang="en-US" sz="2400" b="1" dirty="0">
                <a:effectLst/>
                <a:latin typeface="Calibri" panose="020F0502020204030204" pitchFamily="34" charset="0"/>
                <a:ea typeface="Calibri" panose="020F0502020204030204" pitchFamily="34" charset="0"/>
                <a:cs typeface="Mangal" panose="02040503050203030202" pitchFamily="18" charset="0"/>
              </a:rPr>
              <a:t>c) Ease of Access</a:t>
            </a:r>
            <a:r>
              <a:rPr lang="en-US" sz="2400" b="1" dirty="0">
                <a:latin typeface="Calibri" panose="020F0502020204030204" pitchFamily="34" charset="0"/>
                <a:ea typeface="Calibri" panose="020F0502020204030204" pitchFamily="34" charset="0"/>
                <a:cs typeface="Mangal" panose="02040503050203030202" pitchFamily="18" charset="0"/>
              </a:rPr>
              <a:t> </a:t>
            </a:r>
            <a:r>
              <a:rPr lang="en-US" sz="2400" b="1" dirty="0">
                <a:effectLst/>
                <a:latin typeface="Calibri" panose="020F0502020204030204" pitchFamily="34" charset="0"/>
                <a:ea typeface="Calibri" panose="020F0502020204030204" pitchFamily="34" charset="0"/>
                <a:cs typeface="Mangal" panose="02040503050203030202" pitchFamily="18" charset="0"/>
              </a:rPr>
              <a:t>and access control with data security to all stakeholders</a:t>
            </a:r>
          </a:p>
          <a:p>
            <a:pPr marL="457200" marR="0" algn="just">
              <a:lnSpc>
                <a:spcPct val="115000"/>
              </a:lnSpc>
              <a:spcBef>
                <a:spcPts val="0"/>
              </a:spcBef>
              <a:spcAft>
                <a:spcPts val="1000"/>
              </a:spcAft>
            </a:pPr>
            <a:r>
              <a:rPr lang="en-US" sz="2400" b="1" dirty="0">
                <a:effectLst/>
                <a:latin typeface="Calibri" panose="020F0502020204030204" pitchFamily="34" charset="0"/>
                <a:ea typeface="Calibri" panose="020F0502020204030204" pitchFamily="34" charset="0"/>
                <a:cs typeface="Mangal" panose="02040503050203030202" pitchFamily="18" charset="0"/>
              </a:rPr>
              <a:t>d) Cost-Effectiveness</a:t>
            </a:r>
            <a:r>
              <a:rPr lang="en-US" sz="2400" b="1" dirty="0">
                <a:latin typeface="Calibri" panose="020F0502020204030204" pitchFamily="34" charset="0"/>
                <a:ea typeface="Calibri" panose="020F0502020204030204" pitchFamily="34" charset="0"/>
                <a:cs typeface="Mangal" panose="02040503050203030202" pitchFamily="18" charset="0"/>
              </a:rPr>
              <a:t> </a:t>
            </a:r>
            <a:r>
              <a:rPr lang="en-US" sz="2400" b="1" dirty="0">
                <a:effectLst/>
                <a:latin typeface="Calibri" panose="020F0502020204030204" pitchFamily="34" charset="0"/>
                <a:ea typeface="Calibri" panose="020F0502020204030204" pitchFamily="34" charset="0"/>
                <a:cs typeface="Mangal" panose="02040503050203030202" pitchFamily="18" charset="0"/>
              </a:rPr>
              <a:t>in having single data base without agencies setting up separate data </a:t>
            </a:r>
            <a:r>
              <a:rPr lang="en-US" sz="2400" b="1" dirty="0" err="1">
                <a:effectLst/>
                <a:latin typeface="Calibri" panose="020F0502020204030204" pitchFamily="34" charset="0"/>
                <a:ea typeface="Calibri" panose="020F0502020204030204" pitchFamily="34" charset="0"/>
                <a:cs typeface="Mangal" panose="02040503050203030202" pitchFamily="18" charset="0"/>
              </a:rPr>
              <a:t>centres</a:t>
            </a:r>
            <a:endParaRPr lang="en-US" sz="2400" b="1" dirty="0">
              <a:effectLst/>
              <a:latin typeface="Calibri" panose="020F0502020204030204" pitchFamily="34" charset="0"/>
              <a:ea typeface="Calibri" panose="020F0502020204030204" pitchFamily="34" charset="0"/>
              <a:cs typeface="Mangal" panose="02040503050203030202" pitchFamily="18" charset="0"/>
            </a:endParaRPr>
          </a:p>
          <a:p>
            <a:pPr marL="457200" marR="0" algn="just">
              <a:lnSpc>
                <a:spcPct val="115000"/>
              </a:lnSpc>
              <a:spcBef>
                <a:spcPts val="0"/>
              </a:spcBef>
              <a:spcAft>
                <a:spcPts val="1000"/>
              </a:spcAft>
            </a:pPr>
            <a:r>
              <a:rPr lang="en-US" sz="2400" b="1" dirty="0">
                <a:effectLst/>
                <a:latin typeface="Calibri" panose="020F0502020204030204" pitchFamily="34" charset="0"/>
                <a:ea typeface="Calibri" panose="020F0502020204030204" pitchFamily="34" charset="0"/>
                <a:cs typeface="Mangal" panose="02040503050203030202" pitchFamily="18" charset="0"/>
              </a:rPr>
              <a:t>e) Knowledge Centre: Experts with domain knowledge with a cohesive team will be in place for the States/ Centre for the water sector as a whole.</a:t>
            </a:r>
          </a:p>
        </p:txBody>
      </p:sp>
    </p:spTree>
    <p:extLst>
      <p:ext uri="{BB962C8B-B14F-4D97-AF65-F5344CB8AC3E}">
        <p14:creationId xmlns:p14="http://schemas.microsoft.com/office/powerpoint/2010/main" val="23961196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4" name="Oval 13">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8" name="Straight Connector 27">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91299F-DD41-49CA-A212-C6524239222E}"/>
              </a:ext>
            </a:extLst>
          </p:cNvPr>
          <p:cNvSpPr/>
          <p:nvPr/>
        </p:nvSpPr>
        <p:spPr>
          <a:xfrm>
            <a:off x="678522" y="260086"/>
            <a:ext cx="10130224" cy="546276"/>
          </a:xfrm>
          <a:prstGeom prst="rect">
            <a:avLst/>
          </a:prstGeom>
        </p:spPr>
        <p:txBody>
          <a:bodyPr vert="horz" lIns="91440" tIns="45720" rIns="91440" bIns="45720" rtlCol="0" anchor="t">
            <a:normAutofit fontScale="85000" lnSpcReduction="20000"/>
          </a:bodyPr>
          <a:lstStyle/>
          <a:p>
            <a:pPr>
              <a:spcBef>
                <a:spcPct val="0"/>
              </a:spcBef>
              <a:spcAft>
                <a:spcPts val="600"/>
              </a:spcAft>
              <a:defRPr/>
            </a:pPr>
            <a:r>
              <a:rPr lang="en-US" altLang="en-US" sz="4000" b="1" dirty="0">
                <a:latin typeface="+mj-lt"/>
                <a:ea typeface="+mj-ea"/>
                <a:cs typeface="+mj-cs"/>
              </a:rPr>
              <a:t>NWIC Proposed Solution</a:t>
            </a:r>
          </a:p>
        </p:txBody>
      </p:sp>
      <p:sp>
        <p:nvSpPr>
          <p:cNvPr id="8" name="Rectangle 7">
            <a:extLst>
              <a:ext uri="{FF2B5EF4-FFF2-40B4-BE49-F238E27FC236}">
                <a16:creationId xmlns:a16="http://schemas.microsoft.com/office/drawing/2014/main" id="{90854FC5-6F0C-4537-BA2A-91AD7E2EB5CA}"/>
              </a:ext>
            </a:extLst>
          </p:cNvPr>
          <p:cNvSpPr/>
          <p:nvPr/>
        </p:nvSpPr>
        <p:spPr>
          <a:xfrm>
            <a:off x="565150" y="2160016"/>
            <a:ext cx="10130224" cy="3601212"/>
          </a:xfrm>
          <a:prstGeom prst="rect">
            <a:avLst/>
          </a:prstGeom>
        </p:spPr>
        <p:txBody>
          <a:bodyPr vert="horz" lIns="91440" tIns="45720" rIns="91440" bIns="45720" rtlCol="0">
            <a:normAutofit/>
          </a:bodyPr>
          <a:lstStyle/>
          <a:p>
            <a:pPr marL="457200" lvl="0" indent="-228600">
              <a:spcBef>
                <a:spcPts val="900"/>
              </a:spcBef>
              <a:buClr>
                <a:schemeClr val="tx2"/>
              </a:buClr>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79DCC159-0D1A-4D73-A519-7EF7A6D4B5E7}"/>
              </a:ext>
            </a:extLst>
          </p:cNvPr>
          <p:cNvSpPr>
            <a:spLocks noGrp="1"/>
          </p:cNvSpPr>
          <p:nvPr>
            <p:ph type="sldNum" sz="quarter" idx="11"/>
          </p:nvPr>
        </p:nvSpPr>
        <p:spPr>
          <a:xfrm>
            <a:off x="10817352" y="6144768"/>
            <a:ext cx="813816" cy="365125"/>
          </a:xfrm>
        </p:spPr>
        <p:txBody>
          <a:bodyPr vert="horz" lIns="91440" tIns="45720" rIns="91440" bIns="45720" rtlCol="0" anchor="ctr">
            <a:normAutofit/>
          </a:bodyPr>
          <a:lstStyle/>
          <a:p>
            <a:pPr>
              <a:spcAft>
                <a:spcPts val="600"/>
              </a:spcAft>
            </a:pPr>
            <a:fld id="{0BD39687-C065-49F5-81A5-76C007B4F024}" type="slidenum">
              <a:rPr lang="en-US" smtClean="0"/>
              <a:pPr>
                <a:spcAft>
                  <a:spcPts val="600"/>
                </a:spcAft>
              </a:pPr>
              <a:t>14</a:t>
            </a:fld>
            <a:endParaRPr lang="en-US"/>
          </a:p>
        </p:txBody>
      </p:sp>
      <p:grpSp>
        <p:nvGrpSpPr>
          <p:cNvPr id="32" name="Group 31">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33"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0" name="Straight Connector 39">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303BA963-3683-C7F1-D30B-6655D2587A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1181" y="825659"/>
            <a:ext cx="9856171" cy="5110446"/>
          </a:xfrm>
          <a:prstGeom prst="rect">
            <a:avLst/>
          </a:prstGeom>
          <a:noFill/>
          <a:ln>
            <a:noFill/>
          </a:ln>
        </p:spPr>
      </p:pic>
    </p:spTree>
    <p:extLst>
      <p:ext uri="{BB962C8B-B14F-4D97-AF65-F5344CB8AC3E}">
        <p14:creationId xmlns:p14="http://schemas.microsoft.com/office/powerpoint/2010/main" val="42672458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4" name="Oval 13">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8" name="Straight Connector 27">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91299F-DD41-49CA-A212-C6524239222E}"/>
              </a:ext>
            </a:extLst>
          </p:cNvPr>
          <p:cNvSpPr/>
          <p:nvPr/>
        </p:nvSpPr>
        <p:spPr>
          <a:xfrm>
            <a:off x="678522" y="260086"/>
            <a:ext cx="10130224" cy="749245"/>
          </a:xfrm>
          <a:prstGeom prst="rect">
            <a:avLst/>
          </a:prstGeom>
        </p:spPr>
        <p:txBody>
          <a:bodyPr vert="horz" lIns="91440" tIns="45720" rIns="91440" bIns="45720" rtlCol="0" anchor="t">
            <a:normAutofit/>
          </a:bodyPr>
          <a:lstStyle/>
          <a:p>
            <a:pPr>
              <a:spcBef>
                <a:spcPct val="0"/>
              </a:spcBef>
              <a:spcAft>
                <a:spcPts val="600"/>
              </a:spcAft>
              <a:defRPr/>
            </a:pPr>
            <a:r>
              <a:rPr lang="en-US" altLang="en-US" sz="4000" b="1" dirty="0">
                <a:latin typeface="+mj-lt"/>
                <a:ea typeface="+mj-ea"/>
                <a:cs typeface="+mj-cs"/>
              </a:rPr>
              <a:t>Solution:  Model 2: Karnataka State</a:t>
            </a:r>
          </a:p>
        </p:txBody>
      </p:sp>
      <p:sp>
        <p:nvSpPr>
          <p:cNvPr id="8" name="Rectangle 7">
            <a:extLst>
              <a:ext uri="{FF2B5EF4-FFF2-40B4-BE49-F238E27FC236}">
                <a16:creationId xmlns:a16="http://schemas.microsoft.com/office/drawing/2014/main" id="{90854FC5-6F0C-4537-BA2A-91AD7E2EB5CA}"/>
              </a:ext>
            </a:extLst>
          </p:cNvPr>
          <p:cNvSpPr/>
          <p:nvPr/>
        </p:nvSpPr>
        <p:spPr>
          <a:xfrm>
            <a:off x="565150" y="2160016"/>
            <a:ext cx="10130224" cy="3601212"/>
          </a:xfrm>
          <a:prstGeom prst="rect">
            <a:avLst/>
          </a:prstGeom>
        </p:spPr>
        <p:txBody>
          <a:bodyPr vert="horz" lIns="91440" tIns="45720" rIns="91440" bIns="45720" rtlCol="0">
            <a:normAutofit/>
          </a:bodyPr>
          <a:lstStyle/>
          <a:p>
            <a:pPr marL="457200" lvl="0" indent="-228600">
              <a:spcBef>
                <a:spcPts val="900"/>
              </a:spcBef>
              <a:buClr>
                <a:schemeClr val="tx2"/>
              </a:buClr>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79DCC159-0D1A-4D73-A519-7EF7A6D4B5E7}"/>
              </a:ext>
            </a:extLst>
          </p:cNvPr>
          <p:cNvSpPr>
            <a:spLocks noGrp="1"/>
          </p:cNvSpPr>
          <p:nvPr>
            <p:ph type="sldNum" sz="quarter" idx="11"/>
          </p:nvPr>
        </p:nvSpPr>
        <p:spPr>
          <a:xfrm>
            <a:off x="10817352" y="6144768"/>
            <a:ext cx="813816" cy="365125"/>
          </a:xfrm>
        </p:spPr>
        <p:txBody>
          <a:bodyPr vert="horz" lIns="91440" tIns="45720" rIns="91440" bIns="45720" rtlCol="0" anchor="ctr">
            <a:normAutofit/>
          </a:bodyPr>
          <a:lstStyle/>
          <a:p>
            <a:pPr>
              <a:spcAft>
                <a:spcPts val="600"/>
              </a:spcAft>
            </a:pPr>
            <a:fld id="{0BD39687-C065-49F5-81A5-76C007B4F024}" type="slidenum">
              <a:rPr lang="en-US" smtClean="0"/>
              <a:pPr>
                <a:spcAft>
                  <a:spcPts val="600"/>
                </a:spcAft>
              </a:pPr>
              <a:t>15</a:t>
            </a:fld>
            <a:endParaRPr lang="en-US"/>
          </a:p>
        </p:txBody>
      </p:sp>
      <p:grpSp>
        <p:nvGrpSpPr>
          <p:cNvPr id="32" name="Group 31">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33"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0" name="Straight Connector 39">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7253962-C8C0-B9E4-73FF-517C3107A0AB}"/>
              </a:ext>
            </a:extLst>
          </p:cNvPr>
          <p:cNvSpPr txBox="1"/>
          <p:nvPr/>
        </p:nvSpPr>
        <p:spPr>
          <a:xfrm>
            <a:off x="466852" y="1335213"/>
            <a:ext cx="11254939" cy="4343881"/>
          </a:xfrm>
          <a:prstGeom prst="rect">
            <a:avLst/>
          </a:prstGeom>
          <a:noFill/>
        </p:spPr>
        <p:txBody>
          <a:bodyPr wrap="square">
            <a:spAutoFit/>
          </a:bodyPr>
          <a:lstStyle/>
          <a:p>
            <a:pPr marL="800100" marR="0" indent="-342900">
              <a:lnSpc>
                <a:spcPct val="107000"/>
              </a:lnSpc>
              <a:spcBef>
                <a:spcPts val="0"/>
              </a:spcBef>
              <a:spcAft>
                <a:spcPts val="0"/>
              </a:spcAft>
              <a:buAutoNum type="arabicPeriod"/>
            </a:pPr>
            <a:r>
              <a:rPr lang="en-IN" sz="2400" b="1" dirty="0">
                <a:effectLst/>
                <a:latin typeface="Calibri" panose="020F0502020204030204" pitchFamily="34" charset="0"/>
                <a:ea typeface="Calibri" panose="020F0502020204030204" pitchFamily="34" charset="0"/>
                <a:cs typeface="Mangal" panose="02040503050203030202" pitchFamily="18" charset="0"/>
              </a:rPr>
              <a:t>This group comprises of the States with an already established, full featured working WRIS platform with Database, GIS layers, Web-based multi-user &amp; public access platform Visualization, and Reports, Data collection &amp; validation systems and hosting platform (own or cloud) (Table 2: Case VI).</a:t>
            </a:r>
          </a:p>
          <a:p>
            <a:pPr marL="800100" marR="0" indent="-342900">
              <a:lnSpc>
                <a:spcPct val="107000"/>
              </a:lnSpc>
              <a:spcBef>
                <a:spcPts val="0"/>
              </a:spcBef>
              <a:spcAft>
                <a:spcPts val="0"/>
              </a:spcAft>
              <a:buAutoNum type="arabicPeriod"/>
            </a:pPr>
            <a:endParaRPr lang="en-IN" sz="2400" b="1" dirty="0">
              <a:effectLst/>
              <a:latin typeface="Calibri" panose="020F0502020204030204" pitchFamily="34" charset="0"/>
              <a:ea typeface="Calibri" panose="020F0502020204030204" pitchFamily="34" charset="0"/>
              <a:cs typeface="Mangal" panose="02040503050203030202" pitchFamily="18" charset="0"/>
            </a:endParaRPr>
          </a:p>
          <a:p>
            <a:pPr marL="800100" marR="0" indent="-342900">
              <a:lnSpc>
                <a:spcPct val="107000"/>
              </a:lnSpc>
              <a:spcBef>
                <a:spcPts val="0"/>
              </a:spcBef>
              <a:spcAft>
                <a:spcPts val="0"/>
              </a:spcAft>
              <a:buAutoNum type="arabicPeriod"/>
            </a:pPr>
            <a:r>
              <a:rPr lang="en-IN" sz="2400" b="1" dirty="0">
                <a:effectLst/>
                <a:latin typeface="Calibri" panose="020F0502020204030204" pitchFamily="34" charset="0"/>
                <a:ea typeface="Calibri" panose="020F0502020204030204" pitchFamily="34" charset="0"/>
                <a:cs typeface="Mangal" panose="02040503050203030202" pitchFamily="18" charset="0"/>
              </a:rPr>
              <a:t>The state can continue with their setup for the State-WRIS. Sharing of information across NWIC and SWIC shall be by means of APIs, Map services (WMS/WFS), and other modes of data sharing mechanisms, as needed from time to time. These states have the option to switch over to Model 1 anytime in the future.</a:t>
            </a:r>
            <a:endParaRPr lang="en-US" sz="2400" b="1" dirty="0">
              <a:effectLst/>
              <a:latin typeface="Calibri" panose="020F0502020204030204" pitchFamily="34" charset="0"/>
              <a:ea typeface="Calibri" panose="020F0502020204030204" pitchFamily="34" charset="0"/>
              <a:cs typeface="Mangal" panose="02040503050203030202" pitchFamily="18" charset="0"/>
            </a:endParaRPr>
          </a:p>
          <a:p>
            <a:pPr marL="457200" marR="0" algn="just">
              <a:lnSpc>
                <a:spcPct val="115000"/>
              </a:lnSpc>
              <a:spcBef>
                <a:spcPts val="0"/>
              </a:spcBef>
              <a:spcAft>
                <a:spcPts val="1000"/>
              </a:spcAft>
            </a:pPr>
            <a:endParaRPr lang="en-IN" sz="18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0976663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4" name="Oval 13">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8" name="Straight Connector 27">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91299F-DD41-49CA-A212-C6524239222E}"/>
              </a:ext>
            </a:extLst>
          </p:cNvPr>
          <p:cNvSpPr/>
          <p:nvPr/>
        </p:nvSpPr>
        <p:spPr>
          <a:xfrm>
            <a:off x="678522" y="260086"/>
            <a:ext cx="10130224" cy="1268984"/>
          </a:xfrm>
          <a:prstGeom prst="rect">
            <a:avLst/>
          </a:prstGeom>
        </p:spPr>
        <p:txBody>
          <a:bodyPr vert="horz" lIns="91440" tIns="45720" rIns="91440" bIns="45720" rtlCol="0" anchor="t">
            <a:normAutofit/>
          </a:bodyPr>
          <a:lstStyle/>
          <a:p>
            <a:pPr>
              <a:spcBef>
                <a:spcPct val="0"/>
              </a:spcBef>
              <a:spcAft>
                <a:spcPts val="600"/>
              </a:spcAft>
              <a:defRPr/>
            </a:pPr>
            <a:r>
              <a:rPr lang="en-US" altLang="en-US" sz="4000" b="1" dirty="0">
                <a:latin typeface="+mj-lt"/>
                <a:ea typeface="+mj-ea"/>
                <a:cs typeface="+mj-cs"/>
              </a:rPr>
              <a:t>Scope of SWIC</a:t>
            </a:r>
          </a:p>
        </p:txBody>
      </p:sp>
      <p:sp>
        <p:nvSpPr>
          <p:cNvPr id="8" name="Rectangle 7">
            <a:extLst>
              <a:ext uri="{FF2B5EF4-FFF2-40B4-BE49-F238E27FC236}">
                <a16:creationId xmlns:a16="http://schemas.microsoft.com/office/drawing/2014/main" id="{90854FC5-6F0C-4537-BA2A-91AD7E2EB5CA}"/>
              </a:ext>
            </a:extLst>
          </p:cNvPr>
          <p:cNvSpPr/>
          <p:nvPr/>
        </p:nvSpPr>
        <p:spPr>
          <a:xfrm>
            <a:off x="565150" y="2160016"/>
            <a:ext cx="10130224" cy="3601212"/>
          </a:xfrm>
          <a:prstGeom prst="rect">
            <a:avLst/>
          </a:prstGeom>
        </p:spPr>
        <p:txBody>
          <a:bodyPr vert="horz" lIns="91440" tIns="45720" rIns="91440" bIns="45720" rtlCol="0">
            <a:normAutofit/>
          </a:bodyPr>
          <a:lstStyle/>
          <a:p>
            <a:pPr marL="457200" lvl="0" indent="-228600">
              <a:spcBef>
                <a:spcPts val="900"/>
              </a:spcBef>
              <a:buClr>
                <a:schemeClr val="tx2"/>
              </a:buClr>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79DCC159-0D1A-4D73-A519-7EF7A6D4B5E7}"/>
              </a:ext>
            </a:extLst>
          </p:cNvPr>
          <p:cNvSpPr>
            <a:spLocks noGrp="1"/>
          </p:cNvSpPr>
          <p:nvPr>
            <p:ph type="sldNum" sz="quarter" idx="11"/>
          </p:nvPr>
        </p:nvSpPr>
        <p:spPr>
          <a:xfrm>
            <a:off x="10817352" y="6144768"/>
            <a:ext cx="813816" cy="365125"/>
          </a:xfrm>
        </p:spPr>
        <p:txBody>
          <a:bodyPr vert="horz" lIns="91440" tIns="45720" rIns="91440" bIns="45720" rtlCol="0" anchor="ctr">
            <a:normAutofit/>
          </a:bodyPr>
          <a:lstStyle/>
          <a:p>
            <a:pPr>
              <a:spcAft>
                <a:spcPts val="600"/>
              </a:spcAft>
            </a:pPr>
            <a:fld id="{0BD39687-C065-49F5-81A5-76C007B4F024}" type="slidenum">
              <a:rPr lang="en-US" smtClean="0"/>
              <a:pPr>
                <a:spcAft>
                  <a:spcPts val="600"/>
                </a:spcAft>
              </a:pPr>
              <a:t>16</a:t>
            </a:fld>
            <a:endParaRPr lang="en-US"/>
          </a:p>
        </p:txBody>
      </p:sp>
      <p:grpSp>
        <p:nvGrpSpPr>
          <p:cNvPr id="32" name="Group 31">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33"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0" name="Straight Connector 39">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7253962-C8C0-B9E4-73FF-517C3107A0AB}"/>
              </a:ext>
            </a:extLst>
          </p:cNvPr>
          <p:cNvSpPr txBox="1"/>
          <p:nvPr/>
        </p:nvSpPr>
        <p:spPr>
          <a:xfrm>
            <a:off x="396928" y="1096772"/>
            <a:ext cx="11394787" cy="5570499"/>
          </a:xfrm>
          <a:prstGeom prst="rect">
            <a:avLst/>
          </a:prstGeom>
          <a:noFill/>
        </p:spPr>
        <p:txBody>
          <a:bodyPr wrap="square">
            <a:spAutoFit/>
          </a:bodyPr>
          <a:lstStyle/>
          <a:p>
            <a:pPr marL="342900" marR="0" lvl="0" indent="-342900" algn="just">
              <a:lnSpc>
                <a:spcPct val="115000"/>
              </a:lnSpc>
              <a:spcBef>
                <a:spcPts val="0"/>
              </a:spcBef>
              <a:spcAft>
                <a:spcPts val="1000"/>
              </a:spcAft>
              <a:buFont typeface="+mj-lt"/>
              <a:buAutoNum type="arabicPeriod"/>
            </a:pPr>
            <a:r>
              <a:rPr lang="en-IN" sz="2000" b="1" dirty="0">
                <a:effectLst/>
                <a:latin typeface="Calibri" panose="020F0502020204030204" pitchFamily="34" charset="0"/>
                <a:ea typeface="Calibri" panose="020F0502020204030204" pitchFamily="34" charset="0"/>
                <a:cs typeface="Mangal" panose="02040503050203030202" pitchFamily="18" charset="0"/>
              </a:rPr>
              <a:t>SWIC shall act as a as a nodal agency for integration of water resources data within the state and act as a repository for state-wide water resources data and will be responsible for maintaining, updating, collation and dissemination of data and information. </a:t>
            </a:r>
            <a:endParaRPr lang="en-US" sz="2000" b="1"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lnSpc>
                <a:spcPct val="115000"/>
              </a:lnSpc>
              <a:spcBef>
                <a:spcPts val="0"/>
              </a:spcBef>
              <a:spcAft>
                <a:spcPts val="1000"/>
              </a:spcAft>
              <a:buFont typeface="+mj-lt"/>
              <a:buAutoNum type="arabicPeriod"/>
            </a:pPr>
            <a:r>
              <a:rPr lang="en-IN" sz="2000" b="1" dirty="0">
                <a:effectLst/>
                <a:latin typeface="Calibri" panose="020F0502020204030204" pitchFamily="34" charset="0"/>
                <a:ea typeface="Calibri" panose="020F0502020204030204" pitchFamily="34" charset="0"/>
                <a:cs typeface="Mangal" panose="02040503050203030202" pitchFamily="18" charset="0"/>
              </a:rPr>
              <a:t>In co-ordination with NWIC, the SWIC shall act as a single-point solution for regional and micro-level water resources data amalgamation and its dissemination. </a:t>
            </a:r>
            <a:endParaRPr lang="en-US" sz="2000" b="1"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lnSpc>
                <a:spcPct val="115000"/>
              </a:lnSpc>
              <a:spcBef>
                <a:spcPts val="0"/>
              </a:spcBef>
              <a:spcAft>
                <a:spcPts val="1000"/>
              </a:spcAft>
              <a:buFont typeface="+mj-lt"/>
              <a:buAutoNum type="arabicPeriod"/>
            </a:pPr>
            <a:r>
              <a:rPr lang="en-IN" sz="2000" b="1" dirty="0">
                <a:latin typeface="Calibri" panose="020F0502020204030204" pitchFamily="34" charset="0"/>
                <a:ea typeface="Calibri" panose="020F0502020204030204" pitchFamily="34" charset="0"/>
                <a:cs typeface="Mangal" panose="02040503050203030202" pitchFamily="18" charset="0"/>
              </a:rPr>
              <a:t>Collection of Water Data (Micro level)</a:t>
            </a:r>
          </a:p>
          <a:p>
            <a:pPr marL="342900" marR="0" lvl="0" indent="-342900" algn="just">
              <a:lnSpc>
                <a:spcPct val="115000"/>
              </a:lnSpc>
              <a:spcBef>
                <a:spcPts val="0"/>
              </a:spcBef>
              <a:spcAft>
                <a:spcPts val="1000"/>
              </a:spcAft>
              <a:buFont typeface="+mj-lt"/>
              <a:buAutoNum type="arabicPeriod"/>
            </a:pPr>
            <a:r>
              <a:rPr lang="en-IN" sz="2000" b="1" dirty="0">
                <a:effectLst/>
                <a:latin typeface="Calibri" panose="020F0502020204030204" pitchFamily="34" charset="0"/>
                <a:ea typeface="Calibri" panose="020F0502020204030204" pitchFamily="34" charset="0"/>
                <a:cs typeface="Mangal" panose="02040503050203030202" pitchFamily="18" charset="0"/>
              </a:rPr>
              <a:t>Setting up of regular mechanism for periodic collection &amp; integrating telemetry systems in various agencies</a:t>
            </a:r>
          </a:p>
          <a:p>
            <a:pPr marL="342900" marR="0" lvl="0" indent="-342900" algn="just">
              <a:lnSpc>
                <a:spcPct val="115000"/>
              </a:lnSpc>
              <a:spcBef>
                <a:spcPts val="0"/>
              </a:spcBef>
              <a:spcAft>
                <a:spcPts val="1000"/>
              </a:spcAft>
              <a:buFont typeface="+mj-lt"/>
              <a:buAutoNum type="arabicPeriod"/>
            </a:pPr>
            <a:r>
              <a:rPr lang="en-IN" sz="2000" b="1" dirty="0">
                <a:latin typeface="Calibri" panose="020F0502020204030204" pitchFamily="34" charset="0"/>
                <a:ea typeface="Calibri" panose="020F0502020204030204" pitchFamily="34" charset="0"/>
                <a:cs typeface="Mangal" panose="02040503050203030202" pitchFamily="18" charset="0"/>
              </a:rPr>
              <a:t>Data validation – Primary (agencies) &amp; Secondary (largely)</a:t>
            </a:r>
          </a:p>
          <a:p>
            <a:pPr marL="342900" marR="0" lvl="0" indent="-342900" algn="just">
              <a:lnSpc>
                <a:spcPct val="115000"/>
              </a:lnSpc>
              <a:spcBef>
                <a:spcPts val="0"/>
              </a:spcBef>
              <a:spcAft>
                <a:spcPts val="1000"/>
              </a:spcAft>
              <a:buFont typeface="+mj-lt"/>
              <a:buAutoNum type="arabicPeriod"/>
            </a:pPr>
            <a:r>
              <a:rPr lang="en-IN" sz="2000" b="1" dirty="0">
                <a:effectLst/>
                <a:latin typeface="Calibri" panose="020F0502020204030204" pitchFamily="34" charset="0"/>
                <a:ea typeface="Calibri" panose="020F0502020204030204" pitchFamily="34" charset="0"/>
                <a:cs typeface="Mangal" panose="02040503050203030202" pitchFamily="18" charset="0"/>
              </a:rPr>
              <a:t>Generation of additional time-series of geospatial data as per State requirement (other than NWIC specified)</a:t>
            </a:r>
          </a:p>
          <a:p>
            <a:pPr marL="342900" marR="0" lvl="0" indent="-342900" algn="just">
              <a:lnSpc>
                <a:spcPct val="115000"/>
              </a:lnSpc>
              <a:spcBef>
                <a:spcPts val="0"/>
              </a:spcBef>
              <a:spcAft>
                <a:spcPts val="1000"/>
              </a:spcAft>
              <a:buFont typeface="+mj-lt"/>
              <a:buAutoNum type="arabicPeriod"/>
            </a:pPr>
            <a:r>
              <a:rPr lang="en-IN" sz="2000" b="1" dirty="0">
                <a:latin typeface="Calibri" panose="020F0502020204030204" pitchFamily="34" charset="0"/>
                <a:ea typeface="Calibri" panose="020F0502020204030204" pitchFamily="34" charset="0"/>
                <a:cs typeface="Mangal" panose="02040503050203030202" pitchFamily="18" charset="0"/>
              </a:rPr>
              <a:t>State specific Visualization, Dashboards &amp; reports</a:t>
            </a:r>
          </a:p>
          <a:p>
            <a:pPr marL="342900" marR="0" lvl="0" indent="-342900" algn="just">
              <a:lnSpc>
                <a:spcPct val="115000"/>
              </a:lnSpc>
              <a:spcBef>
                <a:spcPts val="0"/>
              </a:spcBef>
              <a:spcAft>
                <a:spcPts val="1000"/>
              </a:spcAft>
              <a:buFont typeface="+mj-lt"/>
              <a:buAutoNum type="arabicPeriod"/>
            </a:pPr>
            <a:r>
              <a:rPr lang="en-IN" sz="2000" b="1" dirty="0">
                <a:latin typeface="Calibri" panose="020F0502020204030204" pitchFamily="34" charset="0"/>
                <a:ea typeface="Calibri" panose="020F0502020204030204" pitchFamily="34" charset="0"/>
                <a:cs typeface="Mangal" panose="02040503050203030202" pitchFamily="18" charset="0"/>
              </a:rPr>
              <a:t>Specific Applications and Decision Support Systems (DSS)</a:t>
            </a:r>
          </a:p>
        </p:txBody>
      </p:sp>
    </p:spTree>
    <p:extLst>
      <p:ext uri="{BB962C8B-B14F-4D97-AF65-F5344CB8AC3E}">
        <p14:creationId xmlns:p14="http://schemas.microsoft.com/office/powerpoint/2010/main" val="5271513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6692F-E1AF-4614-996C-CA1732C643C1}"/>
              </a:ext>
            </a:extLst>
          </p:cNvPr>
          <p:cNvSpPr>
            <a:spLocks noGrp="1"/>
          </p:cNvSpPr>
          <p:nvPr>
            <p:ph type="ctrTitle"/>
          </p:nvPr>
        </p:nvSpPr>
        <p:spPr>
          <a:xfrm>
            <a:off x="439479" y="95695"/>
            <a:ext cx="11313042" cy="839972"/>
          </a:xfrm>
        </p:spPr>
        <p:txBody>
          <a:bodyPr>
            <a:noAutofit/>
          </a:bodyPr>
          <a:lstStyle/>
          <a:p>
            <a:pPr algn="l"/>
            <a:r>
              <a:rPr lang="en-IN" sz="2800" b="1" dirty="0">
                <a:effectLst/>
                <a:latin typeface="Calibri" panose="020F0502020204030204" pitchFamily="34" charset="0"/>
                <a:ea typeface="Calibri" panose="020F0502020204030204" pitchFamily="34" charset="0"/>
              </a:rPr>
              <a:t>Need for K-CWRDS and K-WRPMMS - Various Aspects of Water Resources Management in Karnataka Requiring Data Services </a:t>
            </a:r>
            <a:endParaRPr lang="en-IN" sz="2800" b="1" dirty="0">
              <a:solidFill>
                <a:srgbClr val="0D0D0D"/>
              </a:solidFill>
              <a:latin typeface="Calibri" panose="020F0502020204030204" pitchFamily="34" charset="0"/>
            </a:endParaRPr>
          </a:p>
        </p:txBody>
      </p:sp>
      <p:sp>
        <p:nvSpPr>
          <p:cNvPr id="3" name="Subtitle 2">
            <a:extLst>
              <a:ext uri="{FF2B5EF4-FFF2-40B4-BE49-F238E27FC236}">
                <a16:creationId xmlns:a16="http://schemas.microsoft.com/office/drawing/2014/main" id="{A16F4A2B-593B-4ABB-82A1-5D9BC9873B11}"/>
              </a:ext>
            </a:extLst>
          </p:cNvPr>
          <p:cNvSpPr>
            <a:spLocks noGrp="1"/>
          </p:cNvSpPr>
          <p:nvPr>
            <p:ph type="subTitle" idx="1"/>
          </p:nvPr>
        </p:nvSpPr>
        <p:spPr>
          <a:xfrm>
            <a:off x="343786" y="935667"/>
            <a:ext cx="11504428" cy="5784110"/>
          </a:xfrm>
        </p:spPr>
        <p:txBody>
          <a:bodyPr>
            <a:noAutofit/>
          </a:bodyPr>
          <a:lstStyle/>
          <a:p>
            <a:pPr algn="l" hangingPunct="0">
              <a:lnSpc>
                <a:spcPct val="100000"/>
              </a:lnSpc>
            </a:pPr>
            <a:r>
              <a:rPr lang="en-IN" sz="2000" b="0" i="0" u="none" strike="noStrike" baseline="0" dirty="0">
                <a:solidFill>
                  <a:srgbClr val="000000"/>
                </a:solidFill>
                <a:latin typeface="Calibri" panose="020F0502020204030204" pitchFamily="34" charset="0"/>
              </a:rPr>
              <a:t>It is proposed </a:t>
            </a:r>
            <a:r>
              <a:rPr lang="en-US" sz="2000" b="0" i="0" u="none" strike="noStrike" baseline="0" dirty="0">
                <a:solidFill>
                  <a:srgbClr val="000000"/>
                </a:solidFill>
                <a:latin typeface="Calibri" panose="020F0502020204030204" pitchFamily="34" charset="0"/>
              </a:rPr>
              <a:t>that the K‐CWRDS and K‐WRPMMS be constituted as an integrated system of </a:t>
            </a:r>
            <a:r>
              <a:rPr lang="en-US" sz="2000" b="0" i="0" u="none" strike="noStrike" baseline="0" dirty="0">
                <a:solidFill>
                  <a:srgbClr val="0D0D0D"/>
                </a:solidFill>
                <a:latin typeface="Calibri" panose="020F0502020204030204" pitchFamily="34" charset="0"/>
              </a:rPr>
              <a:t>hydro-meteorological data networks designed around the following priority aspects/ objectives, namely:</a:t>
            </a:r>
          </a:p>
          <a:p>
            <a:pPr marL="342900" lvl="0" indent="-342900" algn="l" hangingPunct="0">
              <a:lnSpc>
                <a:spcPct val="100000"/>
              </a:lnSpc>
              <a:buFont typeface="+mj-lt"/>
              <a:buAutoNum type="arabicPeriod"/>
            </a:pPr>
            <a:r>
              <a:rPr lang="en-US" sz="2000" dirty="0">
                <a:solidFill>
                  <a:srgbClr val="0D0D0D"/>
                </a:solidFill>
              </a:rPr>
              <a:t>Surface water management;</a:t>
            </a:r>
          </a:p>
          <a:p>
            <a:pPr marL="342900" lvl="0" indent="-342900" algn="l" hangingPunct="0">
              <a:lnSpc>
                <a:spcPct val="100000"/>
              </a:lnSpc>
              <a:buFont typeface="+mj-lt"/>
              <a:buAutoNum type="arabicPeriod"/>
            </a:pPr>
            <a:r>
              <a:rPr lang="en-US" sz="2000" dirty="0">
                <a:solidFill>
                  <a:srgbClr val="0D0D0D"/>
                </a:solidFill>
              </a:rPr>
              <a:t>Ground water management;</a:t>
            </a:r>
          </a:p>
          <a:p>
            <a:pPr marL="342900" lvl="0" indent="-342900" algn="l" hangingPunct="0">
              <a:lnSpc>
                <a:spcPct val="100000"/>
              </a:lnSpc>
              <a:buFont typeface="+mj-lt"/>
              <a:buAutoNum type="arabicPeriod"/>
            </a:pPr>
            <a:r>
              <a:rPr lang="en-US" sz="2000" dirty="0">
                <a:solidFill>
                  <a:srgbClr val="0D0D0D"/>
                </a:solidFill>
              </a:rPr>
              <a:t>Water quality - surface water and ground water;</a:t>
            </a:r>
          </a:p>
          <a:p>
            <a:pPr marL="342900" lvl="0" indent="-342900" algn="l" hangingPunct="0">
              <a:lnSpc>
                <a:spcPct val="100000"/>
              </a:lnSpc>
              <a:buFont typeface="+mj-lt"/>
              <a:buAutoNum type="arabicPeriod"/>
            </a:pPr>
            <a:r>
              <a:rPr lang="en-US" sz="2000" dirty="0">
                <a:solidFill>
                  <a:srgbClr val="0D0D0D"/>
                </a:solidFill>
              </a:rPr>
              <a:t>Sediment transport monitoring;</a:t>
            </a:r>
          </a:p>
          <a:p>
            <a:pPr marL="342900" lvl="0" indent="-342900" algn="l" hangingPunct="0">
              <a:lnSpc>
                <a:spcPct val="100000"/>
              </a:lnSpc>
              <a:buFont typeface="+mj-lt"/>
              <a:buAutoNum type="arabicPeriod"/>
            </a:pPr>
            <a:r>
              <a:rPr lang="en-US" sz="2000" dirty="0">
                <a:solidFill>
                  <a:srgbClr val="0D0D0D"/>
                </a:solidFill>
              </a:rPr>
              <a:t>Meteorological forecast;</a:t>
            </a:r>
          </a:p>
          <a:p>
            <a:pPr marL="342900" lvl="0" indent="-342900" algn="l" hangingPunct="0">
              <a:lnSpc>
                <a:spcPct val="100000"/>
              </a:lnSpc>
              <a:buFont typeface="+mj-lt"/>
              <a:buAutoNum type="arabicPeriod"/>
            </a:pPr>
            <a:r>
              <a:rPr lang="en-US" sz="2000" dirty="0">
                <a:solidFill>
                  <a:srgbClr val="0D0D0D"/>
                </a:solidFill>
              </a:rPr>
              <a:t>Integrated Water Resources Management/ Integrated River Basin Management;</a:t>
            </a:r>
          </a:p>
          <a:p>
            <a:pPr marL="342900" lvl="0" indent="-342900" algn="l" hangingPunct="0">
              <a:lnSpc>
                <a:spcPct val="100000"/>
              </a:lnSpc>
              <a:buFont typeface="+mj-lt"/>
              <a:buAutoNum type="arabicPeriod"/>
            </a:pPr>
            <a:r>
              <a:rPr lang="en-US" sz="2000" dirty="0">
                <a:solidFill>
                  <a:srgbClr val="0D0D0D"/>
                </a:solidFill>
              </a:rPr>
              <a:t>Irrigation/ agriculture water management;</a:t>
            </a:r>
          </a:p>
          <a:p>
            <a:pPr marL="342900" lvl="0" indent="-342900" algn="l" hangingPunct="0">
              <a:lnSpc>
                <a:spcPct val="100000"/>
              </a:lnSpc>
              <a:buFont typeface="+mj-lt"/>
              <a:buAutoNum type="arabicPeriod"/>
            </a:pPr>
            <a:r>
              <a:rPr lang="en-US" sz="2000" dirty="0">
                <a:solidFill>
                  <a:srgbClr val="0D0D0D"/>
                </a:solidFill>
              </a:rPr>
              <a:t>Domestic water management (including for household livestock);</a:t>
            </a:r>
          </a:p>
          <a:p>
            <a:pPr marL="342900" lvl="0" indent="-342900" algn="l" hangingPunct="0">
              <a:lnSpc>
                <a:spcPct val="100000"/>
              </a:lnSpc>
              <a:buFont typeface="+mj-lt"/>
              <a:buAutoNum type="arabicPeriod"/>
            </a:pPr>
            <a:r>
              <a:rPr lang="en-US" sz="2000" dirty="0">
                <a:solidFill>
                  <a:srgbClr val="0D0D0D"/>
                </a:solidFill>
              </a:rPr>
              <a:t>Industrial and power water management;</a:t>
            </a:r>
          </a:p>
          <a:p>
            <a:pPr marL="342900" lvl="0" indent="-342900" algn="l" hangingPunct="0">
              <a:lnSpc>
                <a:spcPct val="100000"/>
              </a:lnSpc>
              <a:buFont typeface="+mj-lt"/>
              <a:buAutoNum type="arabicPeriod"/>
            </a:pPr>
            <a:r>
              <a:rPr lang="en-US" sz="2000" dirty="0">
                <a:solidFill>
                  <a:srgbClr val="0D0D0D"/>
                </a:solidFill>
              </a:rPr>
              <a:t>Water disaster management (drought, flood, cyclone, climate change);</a:t>
            </a:r>
          </a:p>
          <a:p>
            <a:pPr marL="342900" lvl="0" indent="-342900" algn="l" hangingPunct="0">
              <a:lnSpc>
                <a:spcPct val="100000"/>
              </a:lnSpc>
              <a:buFont typeface="+mj-lt"/>
              <a:buAutoNum type="arabicPeriod"/>
            </a:pPr>
            <a:r>
              <a:rPr lang="en-US" sz="2000" dirty="0">
                <a:solidFill>
                  <a:srgbClr val="0D0D0D"/>
                </a:solidFill>
              </a:rPr>
              <a:t>Water for eco-system (including for freshwater biomes and freshwater fishery); and</a:t>
            </a:r>
          </a:p>
          <a:p>
            <a:pPr marL="342900" lvl="0" indent="-342900" algn="l" hangingPunct="0">
              <a:lnSpc>
                <a:spcPct val="100000"/>
              </a:lnSpc>
              <a:buFont typeface="+mj-lt"/>
              <a:buAutoNum type="arabicPeriod"/>
            </a:pPr>
            <a:r>
              <a:rPr lang="en-US" sz="2000" dirty="0">
                <a:solidFill>
                  <a:srgbClr val="0D0D0D"/>
                </a:solidFill>
              </a:rPr>
              <a:t>Water resources management performance monitoring/ index</a:t>
            </a:r>
            <a:endParaRPr lang="en-IN" sz="2000" dirty="0">
              <a:solidFill>
                <a:srgbClr val="0D0D0D"/>
              </a:solidFill>
            </a:endParaRPr>
          </a:p>
        </p:txBody>
      </p:sp>
      <p:sp>
        <p:nvSpPr>
          <p:cNvPr id="4" name="Slide Number Placeholder 3">
            <a:extLst>
              <a:ext uri="{FF2B5EF4-FFF2-40B4-BE49-F238E27FC236}">
                <a16:creationId xmlns:a16="http://schemas.microsoft.com/office/drawing/2014/main" id="{2172B17B-D5BA-4851-A0E5-59995BDF9C90}"/>
              </a:ext>
            </a:extLst>
          </p:cNvPr>
          <p:cNvSpPr>
            <a:spLocks noGrp="1"/>
          </p:cNvSpPr>
          <p:nvPr>
            <p:ph type="sldNum" sz="quarter" idx="12"/>
          </p:nvPr>
        </p:nvSpPr>
        <p:spPr/>
        <p:txBody>
          <a:bodyPr/>
          <a:lstStyle/>
          <a:p>
            <a:endParaRPr lang="en-IN" dirty="0"/>
          </a:p>
          <a:p>
            <a:fld id="{5A40E349-2DF5-4466-8CBC-992A76265102}" type="slidenum">
              <a:rPr lang="en-IN" smtClean="0"/>
              <a:t>17</a:t>
            </a:fld>
            <a:endParaRPr lang="en-IN" dirty="0"/>
          </a:p>
        </p:txBody>
      </p:sp>
    </p:spTree>
    <p:extLst>
      <p:ext uri="{BB962C8B-B14F-4D97-AF65-F5344CB8AC3E}">
        <p14:creationId xmlns:p14="http://schemas.microsoft.com/office/powerpoint/2010/main" val="2440087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6692F-E1AF-4614-996C-CA1732C643C1}"/>
              </a:ext>
            </a:extLst>
          </p:cNvPr>
          <p:cNvSpPr>
            <a:spLocks noGrp="1"/>
          </p:cNvSpPr>
          <p:nvPr>
            <p:ph type="ctrTitle"/>
          </p:nvPr>
        </p:nvSpPr>
        <p:spPr>
          <a:xfrm>
            <a:off x="361507" y="116959"/>
            <a:ext cx="11313042" cy="595422"/>
          </a:xfrm>
        </p:spPr>
        <p:txBody>
          <a:bodyPr>
            <a:noAutofit/>
          </a:bodyPr>
          <a:lstStyle/>
          <a:p>
            <a:pPr algn="l"/>
            <a:r>
              <a:rPr lang="en-US" sz="2800" b="1" i="0" u="none" strike="noStrike" baseline="0" dirty="0">
                <a:latin typeface="Calibri" panose="020F0502020204030204" pitchFamily="34" charset="0"/>
              </a:rPr>
              <a:t>Scope of K‐CWRDS and KWRPMMS - Seven Essential Elements</a:t>
            </a:r>
            <a:endParaRPr lang="en-IN" sz="2800" b="1" dirty="0">
              <a:solidFill>
                <a:srgbClr val="0D0D0D"/>
              </a:solidFill>
              <a:latin typeface="Calibri" panose="020F0502020204030204" pitchFamily="34" charset="0"/>
            </a:endParaRPr>
          </a:p>
        </p:txBody>
      </p:sp>
      <p:sp>
        <p:nvSpPr>
          <p:cNvPr id="3" name="Subtitle 2">
            <a:extLst>
              <a:ext uri="{FF2B5EF4-FFF2-40B4-BE49-F238E27FC236}">
                <a16:creationId xmlns:a16="http://schemas.microsoft.com/office/drawing/2014/main" id="{A16F4A2B-593B-4ABB-82A1-5D9BC9873B11}"/>
              </a:ext>
            </a:extLst>
          </p:cNvPr>
          <p:cNvSpPr>
            <a:spLocks noGrp="1"/>
          </p:cNvSpPr>
          <p:nvPr>
            <p:ph type="subTitle" idx="1"/>
          </p:nvPr>
        </p:nvSpPr>
        <p:spPr>
          <a:xfrm>
            <a:off x="343786" y="956931"/>
            <a:ext cx="11504428" cy="5784110"/>
          </a:xfrm>
        </p:spPr>
        <p:txBody>
          <a:bodyPr>
            <a:noAutofit/>
          </a:bodyPr>
          <a:lstStyle/>
          <a:p>
            <a:pPr marL="457200" indent="-457200" algn="l">
              <a:buFont typeface="+mj-lt"/>
              <a:buAutoNum type="arabicPeriod"/>
            </a:pPr>
            <a:r>
              <a:rPr lang="en-US" sz="2200" b="0" i="0" u="none" strike="noStrike" baseline="0" dirty="0">
                <a:solidFill>
                  <a:srgbClr val="0D0D0D"/>
                </a:solidFill>
              </a:rPr>
              <a:t>Identifying the priority water management objectives for Karnataka;</a:t>
            </a:r>
          </a:p>
          <a:p>
            <a:pPr marL="457200" indent="-457200" algn="l">
              <a:buFont typeface="+mj-lt"/>
              <a:buAutoNum type="arabicPeriod"/>
            </a:pPr>
            <a:endParaRPr lang="en-US" sz="2200" b="0" i="0" u="none" strike="noStrike" baseline="0" dirty="0">
              <a:solidFill>
                <a:srgbClr val="0D0D0D"/>
              </a:solidFill>
            </a:endParaRPr>
          </a:p>
          <a:p>
            <a:pPr marL="457200" indent="-457200" algn="l">
              <a:buFont typeface="+mj-lt"/>
              <a:buAutoNum type="arabicPeriod"/>
            </a:pPr>
            <a:r>
              <a:rPr lang="en-US" sz="2200" b="0" i="0" u="none" strike="noStrike" baseline="0" dirty="0">
                <a:solidFill>
                  <a:srgbClr val="0D0D0D"/>
                </a:solidFill>
              </a:rPr>
              <a:t>Implementing an effective water data acquisition and information management system;</a:t>
            </a:r>
          </a:p>
          <a:p>
            <a:pPr marL="457200" indent="-457200" algn="l">
              <a:buFont typeface="+mj-lt"/>
              <a:buAutoNum type="arabicPeriod"/>
            </a:pPr>
            <a:endParaRPr lang="en-US" sz="2200" b="0" i="0" u="none" strike="noStrike" baseline="0" dirty="0">
              <a:solidFill>
                <a:srgbClr val="0D0D0D"/>
              </a:solidFill>
            </a:endParaRPr>
          </a:p>
          <a:p>
            <a:pPr marL="457200" indent="-457200" algn="l">
              <a:buFont typeface="+mj-lt"/>
              <a:buAutoNum type="arabicPeriod"/>
            </a:pPr>
            <a:r>
              <a:rPr lang="en-US" sz="2200" b="0" i="0" u="none" strike="noStrike" baseline="0" dirty="0">
                <a:solidFill>
                  <a:srgbClr val="0D0D0D"/>
                </a:solidFill>
              </a:rPr>
              <a:t>Adopting internationally accredited water data standards;</a:t>
            </a:r>
          </a:p>
          <a:p>
            <a:pPr marL="457200" indent="-457200" algn="l">
              <a:buFont typeface="+mj-lt"/>
              <a:buAutoNum type="arabicPeriod"/>
            </a:pPr>
            <a:endParaRPr lang="en-US" sz="2200" b="0" i="0" u="none" strike="noStrike" baseline="0" dirty="0">
              <a:solidFill>
                <a:srgbClr val="0D0D0D"/>
              </a:solidFill>
            </a:endParaRPr>
          </a:p>
          <a:p>
            <a:pPr marL="457200" indent="-457200" algn="l">
              <a:buFont typeface="+mj-lt"/>
              <a:buAutoNum type="arabicPeriod"/>
            </a:pPr>
            <a:r>
              <a:rPr lang="en-US" sz="2200" b="0" i="0" u="none" strike="noStrike" baseline="0" dirty="0">
                <a:solidFill>
                  <a:srgbClr val="0D0D0D"/>
                </a:solidFill>
              </a:rPr>
              <a:t>Employing a robust water data quality management process;</a:t>
            </a:r>
          </a:p>
          <a:p>
            <a:pPr marL="457200" indent="-457200" algn="l">
              <a:buFont typeface="+mj-lt"/>
              <a:buAutoNum type="arabicPeriod"/>
            </a:pPr>
            <a:endParaRPr lang="en-US" sz="2200" b="0" i="0" u="none" strike="noStrike" baseline="0" dirty="0">
              <a:solidFill>
                <a:srgbClr val="0D0D0D"/>
              </a:solidFill>
            </a:endParaRPr>
          </a:p>
          <a:p>
            <a:pPr marL="457200" indent="-457200" algn="l">
              <a:buFont typeface="+mj-lt"/>
              <a:buAutoNum type="arabicPeriod"/>
            </a:pPr>
            <a:r>
              <a:rPr lang="en-US" sz="2200" b="0" i="0" u="none" strike="noStrike" baseline="0" dirty="0">
                <a:solidFill>
                  <a:srgbClr val="0D0D0D"/>
                </a:solidFill>
              </a:rPr>
              <a:t>Establishing a sustainable water data monitoring system;</a:t>
            </a:r>
          </a:p>
          <a:p>
            <a:pPr marL="457200" indent="-457200" algn="l">
              <a:buFont typeface="+mj-lt"/>
              <a:buAutoNum type="arabicPeriod"/>
            </a:pPr>
            <a:endParaRPr lang="en-US" sz="2200" b="0" i="0" u="none" strike="noStrike" baseline="0" dirty="0">
              <a:solidFill>
                <a:srgbClr val="0D0D0D"/>
              </a:solidFill>
            </a:endParaRPr>
          </a:p>
          <a:p>
            <a:pPr marL="457200" indent="-457200" algn="l">
              <a:buFont typeface="+mj-lt"/>
              <a:buAutoNum type="arabicPeriod"/>
            </a:pPr>
            <a:r>
              <a:rPr lang="en-US" sz="2200" b="0" i="0" u="none" strike="noStrike" baseline="0" dirty="0">
                <a:solidFill>
                  <a:srgbClr val="0D0D0D"/>
                </a:solidFill>
              </a:rPr>
              <a:t>Embracing an open data approach to water data access and licensing; and</a:t>
            </a:r>
          </a:p>
          <a:p>
            <a:pPr marL="457200" indent="-457200" algn="l">
              <a:buFont typeface="+mj-lt"/>
              <a:buAutoNum type="arabicPeriod"/>
            </a:pPr>
            <a:endParaRPr lang="en-US" sz="2200" b="0" i="0" u="none" strike="noStrike" baseline="0" dirty="0">
              <a:solidFill>
                <a:srgbClr val="0D0D0D"/>
              </a:solidFill>
            </a:endParaRPr>
          </a:p>
          <a:p>
            <a:pPr marL="457200" indent="-457200" algn="l">
              <a:buFont typeface="+mj-lt"/>
              <a:buAutoNum type="arabicPeriod"/>
            </a:pPr>
            <a:r>
              <a:rPr lang="en-US" sz="2200" b="0" i="0" u="none" strike="noStrike" baseline="0" dirty="0">
                <a:solidFill>
                  <a:srgbClr val="0D0D0D"/>
                </a:solidFill>
              </a:rPr>
              <a:t>Strengthening water data institutions</a:t>
            </a:r>
          </a:p>
        </p:txBody>
      </p:sp>
      <p:sp>
        <p:nvSpPr>
          <p:cNvPr id="4" name="Slide Number Placeholder 3">
            <a:extLst>
              <a:ext uri="{FF2B5EF4-FFF2-40B4-BE49-F238E27FC236}">
                <a16:creationId xmlns:a16="http://schemas.microsoft.com/office/drawing/2014/main" id="{07BD472F-723F-48A6-A167-F5247202F1D8}"/>
              </a:ext>
            </a:extLst>
          </p:cNvPr>
          <p:cNvSpPr>
            <a:spLocks noGrp="1"/>
          </p:cNvSpPr>
          <p:nvPr>
            <p:ph type="sldNum" sz="quarter" idx="12"/>
          </p:nvPr>
        </p:nvSpPr>
        <p:spPr/>
        <p:txBody>
          <a:bodyPr/>
          <a:lstStyle/>
          <a:p>
            <a:fld id="{5A40E349-2DF5-4466-8CBC-992A76265102}" type="slidenum">
              <a:rPr lang="en-IN" smtClean="0"/>
              <a:t>18</a:t>
            </a:fld>
            <a:endParaRPr lang="en-IN"/>
          </a:p>
        </p:txBody>
      </p:sp>
    </p:spTree>
    <p:extLst>
      <p:ext uri="{BB962C8B-B14F-4D97-AF65-F5344CB8AC3E}">
        <p14:creationId xmlns:p14="http://schemas.microsoft.com/office/powerpoint/2010/main" val="2899460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6692F-E1AF-4614-996C-CA1732C643C1}"/>
              </a:ext>
            </a:extLst>
          </p:cNvPr>
          <p:cNvSpPr>
            <a:spLocks noGrp="1"/>
          </p:cNvSpPr>
          <p:nvPr>
            <p:ph type="ctrTitle"/>
          </p:nvPr>
        </p:nvSpPr>
        <p:spPr>
          <a:xfrm>
            <a:off x="343786" y="138224"/>
            <a:ext cx="11313042" cy="552892"/>
          </a:xfrm>
        </p:spPr>
        <p:txBody>
          <a:bodyPr>
            <a:noAutofit/>
          </a:bodyPr>
          <a:lstStyle/>
          <a:p>
            <a:pPr algn="l"/>
            <a:r>
              <a:rPr lang="en-IN" sz="2800" b="1" dirty="0">
                <a:solidFill>
                  <a:srgbClr val="0D0D0D"/>
                </a:solidFill>
                <a:latin typeface="Calibri-Bold"/>
              </a:rPr>
              <a:t>K-CWRDS and K-WRMMS Information System - the Data Workflow Process</a:t>
            </a:r>
          </a:p>
        </p:txBody>
      </p:sp>
      <p:sp>
        <p:nvSpPr>
          <p:cNvPr id="7" name="Subtitle 6">
            <a:extLst>
              <a:ext uri="{FF2B5EF4-FFF2-40B4-BE49-F238E27FC236}">
                <a16:creationId xmlns:a16="http://schemas.microsoft.com/office/drawing/2014/main" id="{DBCA93D7-9A1B-484A-8BAC-AF888CBE3FF9}"/>
              </a:ext>
            </a:extLst>
          </p:cNvPr>
          <p:cNvSpPr>
            <a:spLocks noGrp="1"/>
          </p:cNvSpPr>
          <p:nvPr>
            <p:ph type="subTitle" idx="1"/>
          </p:nvPr>
        </p:nvSpPr>
        <p:spPr>
          <a:xfrm>
            <a:off x="343786" y="1095152"/>
            <a:ext cx="11596577" cy="733648"/>
          </a:xfrm>
        </p:spPr>
        <p:txBody>
          <a:bodyPr>
            <a:noAutofit/>
          </a:bodyPr>
          <a:lstStyle/>
          <a:p>
            <a:pPr algn="l"/>
            <a:r>
              <a:rPr lang="en-IN" sz="2200" dirty="0">
                <a:latin typeface="Calibri" panose="020F0502020204030204" pitchFamily="34" charset="0"/>
              </a:rPr>
              <a:t>The suggested workflow process from hydro-meteorological data observation and measurement step to data dissemination for the K-CWRDS and K-WRMMS information system:</a:t>
            </a:r>
          </a:p>
        </p:txBody>
      </p:sp>
      <p:sp>
        <p:nvSpPr>
          <p:cNvPr id="3" name="Slide Number Placeholder 2">
            <a:extLst>
              <a:ext uri="{FF2B5EF4-FFF2-40B4-BE49-F238E27FC236}">
                <a16:creationId xmlns:a16="http://schemas.microsoft.com/office/drawing/2014/main" id="{480976D3-6B92-40BB-8094-3A2E9358E3E1}"/>
              </a:ext>
            </a:extLst>
          </p:cNvPr>
          <p:cNvSpPr>
            <a:spLocks noGrp="1"/>
          </p:cNvSpPr>
          <p:nvPr>
            <p:ph type="sldNum" sz="quarter" idx="12"/>
          </p:nvPr>
        </p:nvSpPr>
        <p:spPr/>
        <p:txBody>
          <a:bodyPr/>
          <a:lstStyle/>
          <a:p>
            <a:fld id="{5A40E349-2DF5-4466-8CBC-992A76265102}" type="slidenum">
              <a:rPr lang="en-IN" smtClean="0"/>
              <a:t>19</a:t>
            </a:fld>
            <a:endParaRPr lang="en-IN"/>
          </a:p>
        </p:txBody>
      </p:sp>
      <p:pic>
        <p:nvPicPr>
          <p:cNvPr id="4" name="Picture 3">
            <a:extLst>
              <a:ext uri="{FF2B5EF4-FFF2-40B4-BE49-F238E27FC236}">
                <a16:creationId xmlns:a16="http://schemas.microsoft.com/office/drawing/2014/main" id="{DE1DD2AD-99AD-4D32-A275-27772A8D3CE5}"/>
              </a:ext>
            </a:extLst>
          </p:cNvPr>
          <p:cNvPicPr>
            <a:picLocks noChangeAspect="1"/>
          </p:cNvPicPr>
          <p:nvPr/>
        </p:nvPicPr>
        <p:blipFill>
          <a:blip r:embed="rId2"/>
          <a:stretch>
            <a:fillRect/>
          </a:stretch>
        </p:blipFill>
        <p:spPr>
          <a:xfrm>
            <a:off x="456561" y="1921895"/>
            <a:ext cx="11310559" cy="2511882"/>
          </a:xfrm>
          <a:prstGeom prst="rect">
            <a:avLst/>
          </a:prstGeom>
        </p:spPr>
      </p:pic>
      <p:sp>
        <p:nvSpPr>
          <p:cNvPr id="8" name="TextBox 7">
            <a:extLst>
              <a:ext uri="{FF2B5EF4-FFF2-40B4-BE49-F238E27FC236}">
                <a16:creationId xmlns:a16="http://schemas.microsoft.com/office/drawing/2014/main" id="{9F05D26B-3DAD-414B-B5F3-AE0A2EC89E94}"/>
              </a:ext>
            </a:extLst>
          </p:cNvPr>
          <p:cNvSpPr txBox="1"/>
          <p:nvPr/>
        </p:nvSpPr>
        <p:spPr>
          <a:xfrm>
            <a:off x="548710" y="5135527"/>
            <a:ext cx="11391653" cy="966483"/>
          </a:xfrm>
          <a:prstGeom prst="rect">
            <a:avLst/>
          </a:prstGeom>
          <a:noFill/>
        </p:spPr>
        <p:txBody>
          <a:bodyPr wrap="square">
            <a:spAutoFit/>
          </a:bodyPr>
          <a:lstStyle/>
          <a:p>
            <a:pPr>
              <a:lnSpc>
                <a:spcPct val="107000"/>
              </a:lnSpc>
              <a:spcAft>
                <a:spcPts val="800"/>
              </a:spcAft>
            </a:pPr>
            <a:r>
              <a:rPr lang="en-IN" dirty="0">
                <a:solidFill>
                  <a:srgbClr val="0D0D0D"/>
                </a:solidFill>
                <a:latin typeface="Calibri" panose="020F0502020204030204" pitchFamily="34" charset="0"/>
                <a:ea typeface="Calibri" panose="020F0502020204030204" pitchFamily="34" charset="0"/>
                <a:cs typeface="Calibri" panose="020F0502020204030204" pitchFamily="34" charset="0"/>
              </a:rPr>
              <a:t> It is proposed that K-CWRDS and K-WRMMS Information System </a:t>
            </a:r>
            <a:r>
              <a:rPr lang="en-IN" sz="18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adopt data workflow process practices as recommended by WMO in its publication – “</a:t>
            </a:r>
            <a:r>
              <a:rPr lang="en-US" sz="180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WMO, 2008. Guide to Hydrological Practices Volume I: Hydrology - From Measurement to Hydrological Information”.</a:t>
            </a:r>
            <a:endParaRPr lang="en-IN" sz="1800" dirty="0">
              <a:solidFill>
                <a:srgbClr val="000000"/>
              </a:solidFill>
              <a:effectLst/>
              <a:latin typeface="Helv"/>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980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4A916C-6B06-7683-2A5A-14D65B8396B9}"/>
              </a:ext>
            </a:extLst>
          </p:cNvPr>
          <p:cNvSpPr>
            <a:spLocks noGrp="1"/>
          </p:cNvSpPr>
          <p:nvPr>
            <p:ph type="title"/>
          </p:nvPr>
        </p:nvSpPr>
        <p:spPr>
          <a:xfrm>
            <a:off x="565150" y="770890"/>
            <a:ext cx="10130224" cy="940952"/>
          </a:xfrm>
        </p:spPr>
        <p:txBody>
          <a:bodyPr>
            <a:normAutofit/>
          </a:bodyPr>
          <a:lstStyle/>
          <a:p>
            <a:r>
              <a:rPr lang="en-US" dirty="0"/>
              <a:t>Status </a:t>
            </a:r>
          </a:p>
        </p:txBody>
      </p:sp>
      <p:sp>
        <p:nvSpPr>
          <p:cNvPr id="3" name="Content Placeholder 2">
            <a:extLst>
              <a:ext uri="{FF2B5EF4-FFF2-40B4-BE49-F238E27FC236}">
                <a16:creationId xmlns:a16="http://schemas.microsoft.com/office/drawing/2014/main" id="{8E9DC476-1D5B-543D-26E5-92597B0E3A74}"/>
              </a:ext>
            </a:extLst>
          </p:cNvPr>
          <p:cNvSpPr>
            <a:spLocks noGrp="1"/>
          </p:cNvSpPr>
          <p:nvPr>
            <p:ph idx="1"/>
          </p:nvPr>
        </p:nvSpPr>
        <p:spPr>
          <a:xfrm>
            <a:off x="565150" y="1841627"/>
            <a:ext cx="10130224" cy="3601212"/>
          </a:xfrm>
        </p:spPr>
        <p:txBody>
          <a:bodyPr>
            <a:normAutofit/>
          </a:bodyPr>
          <a:lstStyle/>
          <a:p>
            <a:pPr marL="342900" marR="0" lvl="0" indent="-342900" algn="just">
              <a:lnSpc>
                <a:spcPct val="115000"/>
              </a:lnSpc>
              <a:spcBef>
                <a:spcPts val="0"/>
              </a:spcBef>
              <a:spcAft>
                <a:spcPts val="1000"/>
              </a:spcAft>
              <a:buFont typeface="+mj-lt"/>
              <a:buAutoNum type="arabicPeriod"/>
            </a:pPr>
            <a:r>
              <a:rPr lang="en-IN" sz="1800" dirty="0">
                <a:effectLst/>
                <a:latin typeface="Times New Roman" panose="02020603050405020304" pitchFamily="18" charset="0"/>
                <a:ea typeface="Calibri" panose="020F0502020204030204" pitchFamily="34" charset="0"/>
                <a:cs typeface="Mangal" panose="02040503050203030202" pitchFamily="18" charset="0"/>
              </a:rPr>
              <a:t>ACIWRM &amp; WRDO attended the “Introductory Session on State Water Informatics Centre (SWIC)” on 26</a:t>
            </a:r>
            <a:r>
              <a:rPr lang="en-IN" sz="1800" baseline="30000" dirty="0">
                <a:effectLst/>
                <a:latin typeface="Times New Roman" panose="02020603050405020304" pitchFamily="18" charset="0"/>
                <a:ea typeface="Calibri" panose="020F0502020204030204" pitchFamily="34" charset="0"/>
                <a:cs typeface="Mangal" panose="02040503050203030202" pitchFamily="18" charset="0"/>
              </a:rPr>
              <a:t>th</a:t>
            </a:r>
            <a:r>
              <a:rPr lang="en-IN" sz="1800" dirty="0">
                <a:effectLst/>
                <a:latin typeface="Times New Roman" panose="02020603050405020304" pitchFamily="18" charset="0"/>
                <a:ea typeface="Calibri" panose="020F0502020204030204" pitchFamily="34" charset="0"/>
                <a:cs typeface="Mangal" panose="02040503050203030202" pitchFamily="18" charset="0"/>
              </a:rPr>
              <a:t> July 2021, </a:t>
            </a:r>
            <a:r>
              <a:rPr lang="en-IN" sz="1800" dirty="0">
                <a:latin typeface="Times New Roman" panose="02020603050405020304" pitchFamily="18" charset="0"/>
                <a:ea typeface="Calibri" panose="020F0502020204030204" pitchFamily="34" charset="0"/>
                <a:cs typeface="Mangal" panose="02040503050203030202" pitchFamily="18" charset="0"/>
              </a:rPr>
              <a:t>organized by NWIC; </a:t>
            </a:r>
            <a:r>
              <a:rPr lang="en-IN" sz="1800" dirty="0">
                <a:effectLst/>
                <a:latin typeface="Times New Roman" panose="02020603050405020304" pitchFamily="18" charset="0"/>
                <a:ea typeface="Calibri" panose="020F0502020204030204" pitchFamily="34" charset="0"/>
                <a:cs typeface="Mangal" panose="02040503050203030202" pitchFamily="18" charset="0"/>
              </a:rPr>
              <a:t>vide WRDO Letter </a:t>
            </a:r>
            <a:r>
              <a:rPr lang="en-GB" sz="1800" dirty="0">
                <a:solidFill>
                  <a:srgbClr val="222222"/>
                </a:solidFill>
                <a:effectLst/>
                <a:latin typeface="Times New Roman" panose="02020603050405020304" pitchFamily="18" charset="0"/>
                <a:ea typeface="Calibri" panose="020F0502020204030204" pitchFamily="34" charset="0"/>
                <a:cs typeface="Mangal" panose="02040503050203030202" pitchFamily="18" charset="0"/>
              </a:rPr>
              <a:t>dated 22-07-2021</a:t>
            </a:r>
            <a:r>
              <a:rPr lang="en-IN" sz="1800" dirty="0">
                <a:effectLst/>
                <a:latin typeface="Times New Roman" panose="02020603050405020304" pitchFamily="18" charset="0"/>
                <a:ea typeface="Calibri" panose="020F0502020204030204" pitchFamily="34" charset="0"/>
                <a:cs typeface="Mangal" panose="02040503050203030202" pitchFamily="18" charset="0"/>
              </a:rPr>
              <a:t> it was suggested KWRIS to act as State Level WRIS. </a:t>
            </a:r>
          </a:p>
          <a:p>
            <a:pPr marL="342900" indent="-342900" algn="just">
              <a:lnSpc>
                <a:spcPct val="115000"/>
              </a:lnSpc>
              <a:spcBef>
                <a:spcPts val="0"/>
              </a:spcBef>
              <a:spcAft>
                <a:spcPts val="1000"/>
              </a:spcAft>
              <a:buFont typeface="+mj-lt"/>
              <a:buAutoNum type="arabicPeriod"/>
            </a:pPr>
            <a:r>
              <a:rPr lang="en-IN" sz="1800" dirty="0">
                <a:effectLst/>
                <a:latin typeface="Times New Roman" panose="02020603050405020304" pitchFamily="18" charset="0"/>
                <a:ea typeface="Calibri" panose="020F0502020204030204" pitchFamily="34" charset="0"/>
                <a:cs typeface="Mangal" panose="02040503050203030202" pitchFamily="18" charset="0"/>
              </a:rPr>
              <a:t>In a meeting held on </a:t>
            </a:r>
            <a:r>
              <a:rPr lang="en-IN" sz="1800" dirty="0">
                <a:latin typeface="Times New Roman" panose="02020603050405020304" pitchFamily="18" charset="0"/>
                <a:ea typeface="Calibri" panose="020F0502020204030204" pitchFamily="34" charset="0"/>
                <a:cs typeface="Mangal" panose="02040503050203030202" pitchFamily="18" charset="0"/>
              </a:rPr>
              <a:t>28</a:t>
            </a:r>
            <a:r>
              <a:rPr lang="en-IN" sz="1800" baseline="30000" dirty="0">
                <a:latin typeface="Times New Roman" panose="02020603050405020304" pitchFamily="18" charset="0"/>
                <a:ea typeface="Calibri" panose="020F0502020204030204" pitchFamily="34" charset="0"/>
                <a:cs typeface="Mangal" panose="02040503050203030202" pitchFamily="18" charset="0"/>
              </a:rPr>
              <a:t>th</a:t>
            </a:r>
            <a:r>
              <a:rPr lang="en-IN" sz="1800" dirty="0">
                <a:latin typeface="Times New Roman" panose="02020603050405020304" pitchFamily="18" charset="0"/>
                <a:ea typeface="Calibri" panose="020F0502020204030204" pitchFamily="34" charset="0"/>
                <a:cs typeface="Mangal" panose="02040503050203030202" pitchFamily="18" charset="0"/>
              </a:rPr>
              <a:t> Feb 2022, under </a:t>
            </a:r>
            <a:r>
              <a:rPr lang="en-IN" sz="1800" dirty="0">
                <a:effectLst/>
                <a:latin typeface="Times New Roman" panose="02020603050405020304" pitchFamily="18" charset="0"/>
                <a:ea typeface="Calibri" panose="020F0502020204030204" pitchFamily="34" charset="0"/>
                <a:cs typeface="Mangal" panose="02040503050203030202" pitchFamily="18" charset="0"/>
              </a:rPr>
              <a:t>the chairmanship of Additional Chief Secretary to Govt., WRD it was opined to </a:t>
            </a:r>
            <a:r>
              <a:rPr lang="en-IN" sz="1800" dirty="0">
                <a:latin typeface="Times New Roman" panose="02020603050405020304" pitchFamily="18" charset="0"/>
                <a:ea typeface="Calibri" panose="020F0502020204030204" pitchFamily="34" charset="0"/>
                <a:cs typeface="Mangal" panose="02040503050203030202" pitchFamily="18" charset="0"/>
              </a:rPr>
              <a:t>make </a:t>
            </a:r>
            <a:r>
              <a:rPr lang="en-IN" sz="1800" dirty="0">
                <a:effectLst/>
                <a:latin typeface="Times New Roman" panose="02020603050405020304" pitchFamily="18" charset="0"/>
                <a:ea typeface="Calibri" panose="020F0502020204030204" pitchFamily="34" charset="0"/>
                <a:cs typeface="Mangal" panose="02040503050203030202" pitchFamily="18" charset="0"/>
              </a:rPr>
              <a:t>ACIWRM the nodal agency to SWIC</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lnSpc>
                <a:spcPct val="115000"/>
              </a:lnSpc>
              <a:spcBef>
                <a:spcPts val="0"/>
              </a:spcBef>
              <a:spcAft>
                <a:spcPts val="1000"/>
              </a:spcAft>
              <a:buFont typeface="+mj-lt"/>
              <a:buAutoNum type="arabicPeriod"/>
            </a:pPr>
            <a:r>
              <a:rPr lang="en-IN" sz="1800" dirty="0">
                <a:effectLst/>
                <a:latin typeface="Times New Roman" panose="02020603050405020304" pitchFamily="18" charset="0"/>
                <a:ea typeface="Calibri" panose="020F0502020204030204" pitchFamily="34" charset="0"/>
                <a:cs typeface="Mangal" panose="02040503050203030202" pitchFamily="18" charset="0"/>
              </a:rPr>
              <a:t>ACIWRM provided suggestions regarding setting up of “State Water Informatics Centre [SWIC]” and to updated/submitted the information about the status of Water </a:t>
            </a:r>
            <a:r>
              <a:rPr lang="en-IN" sz="1800" dirty="0">
                <a:latin typeface="Times New Roman" panose="02020603050405020304" pitchFamily="18" charset="0"/>
                <a:ea typeface="Calibri" panose="020F0502020204030204" pitchFamily="34" charset="0"/>
                <a:cs typeface="Mangal" panose="02040503050203030202" pitchFamily="18" charset="0"/>
              </a:rPr>
              <a:t>R</a:t>
            </a:r>
            <a:r>
              <a:rPr lang="en-IN" sz="1800" dirty="0">
                <a:effectLst/>
                <a:latin typeface="Times New Roman" panose="02020603050405020304" pitchFamily="18" charset="0"/>
                <a:ea typeface="Calibri" panose="020F0502020204030204" pitchFamily="34" charset="0"/>
                <a:cs typeface="Mangal" panose="02040503050203030202" pitchFamily="18" charset="0"/>
              </a:rPr>
              <a:t>esources </a:t>
            </a:r>
            <a:r>
              <a:rPr lang="en-IN" sz="1800" dirty="0">
                <a:latin typeface="Times New Roman" panose="02020603050405020304" pitchFamily="18" charset="0"/>
                <a:ea typeface="Calibri" panose="020F0502020204030204" pitchFamily="34" charset="0"/>
                <a:cs typeface="Mangal" panose="02040503050203030202" pitchFamily="18" charset="0"/>
              </a:rPr>
              <a:t>I</a:t>
            </a:r>
            <a:r>
              <a:rPr lang="en-IN" sz="1800" dirty="0">
                <a:effectLst/>
                <a:latin typeface="Times New Roman" panose="02020603050405020304" pitchFamily="18" charset="0"/>
                <a:ea typeface="Calibri" panose="020F0502020204030204" pitchFamily="34" charset="0"/>
                <a:cs typeface="Mangal" panose="02040503050203030202" pitchFamily="18" charset="0"/>
              </a:rPr>
              <a:t>nformation dissemination setup at state level in the Table-1 of the concept note, on </a:t>
            </a:r>
            <a:r>
              <a:rPr lang="en-IN" sz="1800" dirty="0">
                <a:latin typeface="Times New Roman" panose="02020603050405020304" pitchFamily="18" charset="0"/>
                <a:ea typeface="Calibri" panose="020F0502020204030204" pitchFamily="34" charset="0"/>
                <a:cs typeface="Mangal" panose="02040503050203030202" pitchFamily="18" charset="0"/>
              </a:rPr>
              <a:t>07-03-2022 in response to a letter from Additional Chief Secretary, Water Resources Department.</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p>
            <a:endParaRPr lang="en-US" dirty="0"/>
          </a:p>
        </p:txBody>
      </p:sp>
      <p:grpSp>
        <p:nvGrpSpPr>
          <p:cNvPr id="10" name="Group 9">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11"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18" name="Straight Connector 17">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38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6692F-E1AF-4614-996C-CA1732C643C1}"/>
              </a:ext>
            </a:extLst>
          </p:cNvPr>
          <p:cNvSpPr>
            <a:spLocks noGrp="1"/>
          </p:cNvSpPr>
          <p:nvPr>
            <p:ph type="ctrTitle"/>
          </p:nvPr>
        </p:nvSpPr>
        <p:spPr>
          <a:xfrm>
            <a:off x="1407042" y="88455"/>
            <a:ext cx="11313042" cy="595424"/>
          </a:xfrm>
        </p:spPr>
        <p:txBody>
          <a:bodyPr vert="horz" lIns="91440" tIns="45720" rIns="91440" bIns="45720" rtlCol="0" anchor="b">
            <a:noAutofit/>
          </a:bodyPr>
          <a:lstStyle/>
          <a:p>
            <a:pPr algn="l"/>
            <a:r>
              <a:rPr lang="en-IN" sz="2800" b="1" dirty="0">
                <a:solidFill>
                  <a:srgbClr val="0D0D0D"/>
                </a:solidFill>
                <a:latin typeface="Calibri-Bold"/>
              </a:rPr>
              <a:t>K-CWRDS and K-WRMMS – Institutional Arrangements</a:t>
            </a:r>
          </a:p>
        </p:txBody>
      </p:sp>
      <p:sp>
        <p:nvSpPr>
          <p:cNvPr id="7" name="Subtitle 6">
            <a:extLst>
              <a:ext uri="{FF2B5EF4-FFF2-40B4-BE49-F238E27FC236}">
                <a16:creationId xmlns:a16="http://schemas.microsoft.com/office/drawing/2014/main" id="{DBCA93D7-9A1B-484A-8BAC-AF888CBE3FF9}"/>
              </a:ext>
            </a:extLst>
          </p:cNvPr>
          <p:cNvSpPr>
            <a:spLocks noGrp="1"/>
          </p:cNvSpPr>
          <p:nvPr>
            <p:ph type="subTitle" idx="1"/>
          </p:nvPr>
        </p:nvSpPr>
        <p:spPr>
          <a:xfrm>
            <a:off x="1003006" y="922083"/>
            <a:ext cx="10714074" cy="365125"/>
          </a:xfrm>
        </p:spPr>
        <p:txBody>
          <a:bodyPr>
            <a:noAutofit/>
          </a:bodyPr>
          <a:lstStyle/>
          <a:p>
            <a:pPr algn="l">
              <a:lnSpc>
                <a:spcPct val="100000"/>
              </a:lnSpc>
            </a:pPr>
            <a:r>
              <a:rPr lang="en-IN" sz="1800" b="1" dirty="0">
                <a:solidFill>
                  <a:srgbClr val="0D0D0D"/>
                </a:solidFill>
                <a:latin typeface="Calibri" panose="020F0502020204030204" pitchFamily="34" charset="0"/>
                <a:cs typeface="Times New Roman" panose="02020603050405020304" pitchFamily="18" charset="0"/>
              </a:rPr>
              <a:t>K-CWRDS &amp; K-WRPMMS Information System - Human Resources Needs and Capacity Building</a:t>
            </a:r>
          </a:p>
          <a:p>
            <a:pPr algn="l">
              <a:lnSpc>
                <a:spcPct val="100000"/>
              </a:lnSpc>
            </a:pPr>
            <a:endParaRPr lang="en-IN" sz="1800" dirty="0">
              <a:solidFill>
                <a:srgbClr val="0D0D0D"/>
              </a:solidFill>
              <a:latin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FCB8C1FF-AF48-4451-8546-099B539C2501}"/>
              </a:ext>
            </a:extLst>
          </p:cNvPr>
          <p:cNvSpPr>
            <a:spLocks noGrp="1"/>
          </p:cNvSpPr>
          <p:nvPr>
            <p:ph type="sldNum" sz="quarter" idx="12"/>
          </p:nvPr>
        </p:nvSpPr>
        <p:spPr/>
        <p:txBody>
          <a:bodyPr/>
          <a:lstStyle/>
          <a:p>
            <a:fld id="{5A40E349-2DF5-4466-8CBC-992A76265102}" type="slidenum">
              <a:rPr lang="en-IN" smtClean="0"/>
              <a:t>20</a:t>
            </a:fld>
            <a:endParaRPr lang="en-IN"/>
          </a:p>
        </p:txBody>
      </p:sp>
      <p:graphicFrame>
        <p:nvGraphicFramePr>
          <p:cNvPr id="10" name="Table 10">
            <a:extLst>
              <a:ext uri="{FF2B5EF4-FFF2-40B4-BE49-F238E27FC236}">
                <a16:creationId xmlns:a16="http://schemas.microsoft.com/office/drawing/2014/main" id="{B2737B80-4EF6-40DD-9EAE-994F28833E7B}"/>
              </a:ext>
            </a:extLst>
          </p:cNvPr>
          <p:cNvGraphicFramePr>
            <a:graphicFrameLocks noGrp="1"/>
          </p:cNvGraphicFramePr>
          <p:nvPr>
            <p:extLst>
              <p:ext uri="{D42A27DB-BD31-4B8C-83A1-F6EECF244321}">
                <p14:modId xmlns:p14="http://schemas.microsoft.com/office/powerpoint/2010/main" val="1125197752"/>
              </p:ext>
            </p:extLst>
          </p:nvPr>
        </p:nvGraphicFramePr>
        <p:xfrm>
          <a:off x="474921" y="918688"/>
          <a:ext cx="11050772" cy="5730240"/>
        </p:xfrm>
        <a:graphic>
          <a:graphicData uri="http://schemas.openxmlformats.org/drawingml/2006/table">
            <a:tbl>
              <a:tblPr firstRow="1" bandRow="1">
                <a:tableStyleId>{5C22544A-7EE6-4342-B048-85BDC9FD1C3A}</a:tableStyleId>
              </a:tblPr>
              <a:tblGrid>
                <a:gridCol w="838217">
                  <a:extLst>
                    <a:ext uri="{9D8B030D-6E8A-4147-A177-3AD203B41FA5}">
                      <a16:colId xmlns:a16="http://schemas.microsoft.com/office/drawing/2014/main" val="3982560954"/>
                    </a:ext>
                  </a:extLst>
                </a:gridCol>
                <a:gridCol w="3171537">
                  <a:extLst>
                    <a:ext uri="{9D8B030D-6E8A-4147-A177-3AD203B41FA5}">
                      <a16:colId xmlns:a16="http://schemas.microsoft.com/office/drawing/2014/main" val="1566373617"/>
                    </a:ext>
                  </a:extLst>
                </a:gridCol>
                <a:gridCol w="7041018">
                  <a:extLst>
                    <a:ext uri="{9D8B030D-6E8A-4147-A177-3AD203B41FA5}">
                      <a16:colId xmlns:a16="http://schemas.microsoft.com/office/drawing/2014/main" val="1899418131"/>
                    </a:ext>
                  </a:extLst>
                </a:gridCol>
              </a:tblGrid>
              <a:tr h="311435">
                <a:tc>
                  <a:txBody>
                    <a:bodyPr/>
                    <a:lstStyle/>
                    <a:p>
                      <a:r>
                        <a:rPr lang="en-IN" sz="1600" dirty="0"/>
                        <a:t>Sl. No.</a:t>
                      </a:r>
                    </a:p>
                  </a:txBody>
                  <a:tcPr/>
                </a:tc>
                <a:tc>
                  <a:txBody>
                    <a:bodyPr/>
                    <a:lstStyle/>
                    <a:p>
                      <a:r>
                        <a:rPr lang="en-IN" sz="1600" dirty="0"/>
                        <a:t>Team Member</a:t>
                      </a:r>
                    </a:p>
                  </a:txBody>
                  <a:tcPr/>
                </a:tc>
                <a:tc>
                  <a:txBody>
                    <a:bodyPr/>
                    <a:lstStyle/>
                    <a:p>
                      <a:r>
                        <a:rPr lang="en-IN" sz="1600" dirty="0"/>
                        <a:t>Responsibilities</a:t>
                      </a:r>
                    </a:p>
                  </a:txBody>
                  <a:tcPr/>
                </a:tc>
                <a:extLst>
                  <a:ext uri="{0D108BD9-81ED-4DB2-BD59-A6C34878D82A}">
                    <a16:rowId xmlns:a16="http://schemas.microsoft.com/office/drawing/2014/main" val="3499485613"/>
                  </a:ext>
                </a:extLst>
              </a:tr>
              <a:tr h="537933">
                <a:tc>
                  <a:txBody>
                    <a:bodyPr/>
                    <a:lstStyle/>
                    <a:p>
                      <a:r>
                        <a:rPr lang="en-IN" sz="1600" dirty="0"/>
                        <a:t>1</a:t>
                      </a:r>
                    </a:p>
                  </a:txBody>
                  <a:tcPr/>
                </a:tc>
                <a:tc>
                  <a:txBody>
                    <a:bodyPr/>
                    <a:lstStyle/>
                    <a:p>
                      <a:r>
                        <a:rPr lang="en-IN" sz="1600" kern="1200" dirty="0">
                          <a:solidFill>
                            <a:schemeClr val="dk1"/>
                          </a:solidFill>
                          <a:effectLst/>
                          <a:latin typeface="+mn-lt"/>
                          <a:ea typeface="+mn-ea"/>
                          <a:cs typeface="+mn-cs"/>
                        </a:rPr>
                        <a:t>K-CWRDS &amp; K-WRPMMS Information System Manager</a:t>
                      </a:r>
                      <a:endParaRPr lang="en-IN" sz="1600" dirty="0"/>
                    </a:p>
                  </a:txBody>
                  <a:tcPr/>
                </a:tc>
                <a:tc>
                  <a:txBody>
                    <a:bodyPr/>
                    <a:lstStyle/>
                    <a:p>
                      <a:r>
                        <a:rPr lang="en-IN" sz="1600" kern="1200" dirty="0">
                          <a:solidFill>
                            <a:schemeClr val="dk1"/>
                          </a:solidFill>
                          <a:effectLst/>
                          <a:latin typeface="+mn-lt"/>
                          <a:ea typeface="+mn-ea"/>
                          <a:cs typeface="+mn-cs"/>
                        </a:rPr>
                        <a:t>Data system management and geo-spatial data management</a:t>
                      </a:r>
                      <a:endParaRPr lang="en-IN" sz="1600" dirty="0"/>
                    </a:p>
                  </a:txBody>
                  <a:tcPr/>
                </a:tc>
                <a:extLst>
                  <a:ext uri="{0D108BD9-81ED-4DB2-BD59-A6C34878D82A}">
                    <a16:rowId xmlns:a16="http://schemas.microsoft.com/office/drawing/2014/main" val="477079101"/>
                  </a:ext>
                </a:extLst>
              </a:tr>
              <a:tr h="311435">
                <a:tc>
                  <a:txBody>
                    <a:bodyPr/>
                    <a:lstStyle/>
                    <a:p>
                      <a:r>
                        <a:rPr lang="en-IN" sz="1600" b="1" dirty="0"/>
                        <a:t>A</a:t>
                      </a:r>
                    </a:p>
                  </a:txBody>
                  <a:tcPr/>
                </a:tc>
                <a:tc>
                  <a:txBody>
                    <a:bodyPr/>
                    <a:lstStyle/>
                    <a:p>
                      <a:r>
                        <a:rPr lang="en-IN" sz="1600" b="1" kern="1200" dirty="0">
                          <a:solidFill>
                            <a:schemeClr val="dk1"/>
                          </a:solidFill>
                          <a:effectLst/>
                          <a:latin typeface="+mn-lt"/>
                          <a:ea typeface="+mn-ea"/>
                          <a:cs typeface="+mn-cs"/>
                        </a:rPr>
                        <a:t>Water Resources Team</a:t>
                      </a:r>
                      <a:endParaRPr lang="en-IN" sz="1600" dirty="0"/>
                    </a:p>
                  </a:txBody>
                  <a:tcPr/>
                </a:tc>
                <a:tc>
                  <a:txBody>
                    <a:bodyPr/>
                    <a:lstStyle/>
                    <a:p>
                      <a:endParaRPr lang="en-IN" sz="1600" dirty="0"/>
                    </a:p>
                  </a:txBody>
                  <a:tcPr/>
                </a:tc>
                <a:extLst>
                  <a:ext uri="{0D108BD9-81ED-4DB2-BD59-A6C34878D82A}">
                    <a16:rowId xmlns:a16="http://schemas.microsoft.com/office/drawing/2014/main" val="159261651"/>
                  </a:ext>
                </a:extLst>
              </a:tr>
              <a:tr h="311435">
                <a:tc>
                  <a:txBody>
                    <a:bodyPr/>
                    <a:lstStyle/>
                    <a:p>
                      <a:r>
                        <a:rPr lang="en-IN" sz="1600" dirty="0"/>
                        <a:t>1</a:t>
                      </a:r>
                    </a:p>
                  </a:txBody>
                  <a:tcPr/>
                </a:tc>
                <a:tc>
                  <a:txBody>
                    <a:bodyPr/>
                    <a:lstStyle/>
                    <a:p>
                      <a:r>
                        <a:rPr lang="en-IN" sz="1600" kern="1200" dirty="0">
                          <a:solidFill>
                            <a:schemeClr val="dk1"/>
                          </a:solidFill>
                          <a:effectLst/>
                          <a:latin typeface="+mn-lt"/>
                          <a:ea typeface="+mn-ea"/>
                          <a:cs typeface="+mn-cs"/>
                        </a:rPr>
                        <a:t>Hydrologist</a:t>
                      </a:r>
                      <a:endParaRPr lang="en-IN" sz="1600" dirty="0"/>
                    </a:p>
                  </a:txBody>
                  <a:tcPr/>
                </a:tc>
                <a:tc>
                  <a:txBody>
                    <a:bodyPr/>
                    <a:lstStyle/>
                    <a:p>
                      <a:r>
                        <a:rPr lang="en-IN" sz="1600" kern="1200" dirty="0">
                          <a:solidFill>
                            <a:schemeClr val="dk1"/>
                          </a:solidFill>
                          <a:effectLst/>
                          <a:latin typeface="+mn-lt"/>
                          <a:ea typeface="+mn-ea"/>
                          <a:cs typeface="+mn-cs"/>
                        </a:rPr>
                        <a:t>Surface water data management</a:t>
                      </a:r>
                      <a:endParaRPr lang="en-IN" sz="1600" dirty="0"/>
                    </a:p>
                  </a:txBody>
                  <a:tcPr/>
                </a:tc>
                <a:extLst>
                  <a:ext uri="{0D108BD9-81ED-4DB2-BD59-A6C34878D82A}">
                    <a16:rowId xmlns:a16="http://schemas.microsoft.com/office/drawing/2014/main" val="1560324827"/>
                  </a:ext>
                </a:extLst>
              </a:tr>
              <a:tr h="311435">
                <a:tc>
                  <a:txBody>
                    <a:bodyPr/>
                    <a:lstStyle/>
                    <a:p>
                      <a:r>
                        <a:rPr lang="en-IN" sz="1600" dirty="0"/>
                        <a:t>2</a:t>
                      </a:r>
                    </a:p>
                  </a:txBody>
                  <a:tcPr/>
                </a:tc>
                <a:tc>
                  <a:txBody>
                    <a:bodyPr/>
                    <a:lstStyle/>
                    <a:p>
                      <a:r>
                        <a:rPr lang="en-IN" sz="1600" kern="1200" dirty="0">
                          <a:solidFill>
                            <a:schemeClr val="dk1"/>
                          </a:solidFill>
                          <a:effectLst/>
                          <a:latin typeface="+mn-lt"/>
                          <a:ea typeface="+mn-ea"/>
                          <a:cs typeface="+mn-cs"/>
                        </a:rPr>
                        <a:t>Geo-hydrologist</a:t>
                      </a:r>
                      <a:endParaRPr lang="en-IN" sz="1600" dirty="0"/>
                    </a:p>
                  </a:txBody>
                  <a:tcPr/>
                </a:tc>
                <a:tc>
                  <a:txBody>
                    <a:bodyPr/>
                    <a:lstStyle/>
                    <a:p>
                      <a:r>
                        <a:rPr lang="en-IN" sz="1600" kern="1200" dirty="0">
                          <a:solidFill>
                            <a:schemeClr val="dk1"/>
                          </a:solidFill>
                          <a:effectLst/>
                          <a:latin typeface="+mn-lt"/>
                          <a:ea typeface="+mn-ea"/>
                          <a:cs typeface="+mn-cs"/>
                        </a:rPr>
                        <a:t>Ground water data management</a:t>
                      </a:r>
                      <a:endParaRPr lang="en-IN" sz="1600" dirty="0"/>
                    </a:p>
                  </a:txBody>
                  <a:tcPr/>
                </a:tc>
                <a:extLst>
                  <a:ext uri="{0D108BD9-81ED-4DB2-BD59-A6C34878D82A}">
                    <a16:rowId xmlns:a16="http://schemas.microsoft.com/office/drawing/2014/main" val="254788365"/>
                  </a:ext>
                </a:extLst>
              </a:tr>
              <a:tr h="537933">
                <a:tc>
                  <a:txBody>
                    <a:bodyPr/>
                    <a:lstStyle/>
                    <a:p>
                      <a:r>
                        <a:rPr lang="en-IN" sz="1600" dirty="0"/>
                        <a:t>3</a:t>
                      </a:r>
                    </a:p>
                  </a:txBody>
                  <a:tcPr/>
                </a:tc>
                <a:tc>
                  <a:txBody>
                    <a:bodyPr/>
                    <a:lstStyle/>
                    <a:p>
                      <a:r>
                        <a:rPr lang="en-IN" sz="1600" kern="1200" dirty="0">
                          <a:solidFill>
                            <a:schemeClr val="dk1"/>
                          </a:solidFill>
                          <a:effectLst/>
                          <a:latin typeface="+mn-lt"/>
                          <a:ea typeface="+mn-ea"/>
                          <a:cs typeface="+mn-cs"/>
                        </a:rPr>
                        <a:t>Water Quality Specialist/ Environmental Scientist</a:t>
                      </a:r>
                      <a:endParaRPr lang="en-IN" sz="1600" dirty="0"/>
                    </a:p>
                  </a:txBody>
                  <a:tcPr/>
                </a:tc>
                <a:tc>
                  <a:txBody>
                    <a:bodyPr/>
                    <a:lstStyle/>
                    <a:p>
                      <a:r>
                        <a:rPr lang="en-IN" sz="1600" kern="1200" dirty="0">
                          <a:solidFill>
                            <a:schemeClr val="dk1"/>
                          </a:solidFill>
                          <a:effectLst/>
                          <a:latin typeface="+mn-lt"/>
                          <a:ea typeface="+mn-ea"/>
                          <a:cs typeface="+mn-cs"/>
                        </a:rPr>
                        <a:t>Water quality data management</a:t>
                      </a:r>
                      <a:endParaRPr lang="en-IN" sz="1600" dirty="0"/>
                    </a:p>
                  </a:txBody>
                  <a:tcPr/>
                </a:tc>
                <a:extLst>
                  <a:ext uri="{0D108BD9-81ED-4DB2-BD59-A6C34878D82A}">
                    <a16:rowId xmlns:a16="http://schemas.microsoft.com/office/drawing/2014/main" val="784801212"/>
                  </a:ext>
                </a:extLst>
              </a:tr>
              <a:tr h="311435">
                <a:tc>
                  <a:txBody>
                    <a:bodyPr/>
                    <a:lstStyle/>
                    <a:p>
                      <a:r>
                        <a:rPr lang="en-IN" sz="1600" dirty="0"/>
                        <a:t>4</a:t>
                      </a:r>
                    </a:p>
                  </a:txBody>
                  <a:tcPr/>
                </a:tc>
                <a:tc>
                  <a:txBody>
                    <a:bodyPr/>
                    <a:lstStyle/>
                    <a:p>
                      <a:r>
                        <a:rPr lang="en-IN" sz="1600" kern="1200" dirty="0">
                          <a:solidFill>
                            <a:schemeClr val="dk1"/>
                          </a:solidFill>
                          <a:effectLst/>
                          <a:latin typeface="+mn-lt"/>
                          <a:ea typeface="+mn-ea"/>
                          <a:cs typeface="+mn-cs"/>
                        </a:rPr>
                        <a:t>Meteorologist</a:t>
                      </a:r>
                      <a:endParaRPr lang="en-IN" sz="1600" dirty="0"/>
                    </a:p>
                  </a:txBody>
                  <a:tcPr/>
                </a:tc>
                <a:tc>
                  <a:txBody>
                    <a:bodyPr/>
                    <a:lstStyle/>
                    <a:p>
                      <a:r>
                        <a:rPr lang="en-IN" sz="1600" kern="1200" dirty="0">
                          <a:solidFill>
                            <a:schemeClr val="dk1"/>
                          </a:solidFill>
                          <a:effectLst/>
                          <a:latin typeface="+mn-lt"/>
                          <a:ea typeface="+mn-ea"/>
                          <a:cs typeface="+mn-cs"/>
                        </a:rPr>
                        <a:t>Meteorological data management</a:t>
                      </a:r>
                      <a:endParaRPr lang="en-IN" sz="1600" dirty="0"/>
                    </a:p>
                  </a:txBody>
                  <a:tcPr/>
                </a:tc>
                <a:extLst>
                  <a:ext uri="{0D108BD9-81ED-4DB2-BD59-A6C34878D82A}">
                    <a16:rowId xmlns:a16="http://schemas.microsoft.com/office/drawing/2014/main" val="2313195821"/>
                  </a:ext>
                </a:extLst>
              </a:tr>
              <a:tr h="311435">
                <a:tc>
                  <a:txBody>
                    <a:bodyPr/>
                    <a:lstStyle/>
                    <a:p>
                      <a:r>
                        <a:rPr lang="en-IN" sz="1600" dirty="0"/>
                        <a:t>5</a:t>
                      </a:r>
                    </a:p>
                  </a:txBody>
                  <a:tcPr/>
                </a:tc>
                <a:tc>
                  <a:txBody>
                    <a:bodyPr/>
                    <a:lstStyle/>
                    <a:p>
                      <a:r>
                        <a:rPr lang="en-IN" sz="1600" kern="1200" dirty="0">
                          <a:solidFill>
                            <a:schemeClr val="dk1"/>
                          </a:solidFill>
                          <a:effectLst/>
                          <a:latin typeface="+mn-lt"/>
                          <a:ea typeface="+mn-ea"/>
                          <a:cs typeface="+mn-cs"/>
                        </a:rPr>
                        <a:t>Irrigation MOM Engineer</a:t>
                      </a:r>
                      <a:endParaRPr lang="en-IN" sz="1600" dirty="0"/>
                    </a:p>
                  </a:txBody>
                  <a:tcPr/>
                </a:tc>
                <a:tc>
                  <a:txBody>
                    <a:bodyPr/>
                    <a:lstStyle/>
                    <a:p>
                      <a:r>
                        <a:rPr lang="en-IN" sz="1600" kern="1200" dirty="0">
                          <a:solidFill>
                            <a:schemeClr val="dk1"/>
                          </a:solidFill>
                          <a:effectLst/>
                          <a:latin typeface="+mn-lt"/>
                          <a:ea typeface="+mn-ea"/>
                          <a:cs typeface="+mn-cs"/>
                        </a:rPr>
                        <a:t>Irrigation data management</a:t>
                      </a:r>
                      <a:endParaRPr lang="en-IN" sz="1600" dirty="0"/>
                    </a:p>
                  </a:txBody>
                  <a:tcPr/>
                </a:tc>
                <a:extLst>
                  <a:ext uri="{0D108BD9-81ED-4DB2-BD59-A6C34878D82A}">
                    <a16:rowId xmlns:a16="http://schemas.microsoft.com/office/drawing/2014/main" val="827732477"/>
                  </a:ext>
                </a:extLst>
              </a:tr>
              <a:tr h="537933">
                <a:tc>
                  <a:txBody>
                    <a:bodyPr/>
                    <a:lstStyle/>
                    <a:p>
                      <a:r>
                        <a:rPr lang="en-IN" sz="1600" dirty="0"/>
                        <a:t>6</a:t>
                      </a:r>
                    </a:p>
                  </a:txBody>
                  <a:tcPr/>
                </a:tc>
                <a:tc>
                  <a:txBody>
                    <a:bodyPr/>
                    <a:lstStyle/>
                    <a:p>
                      <a:r>
                        <a:rPr lang="en-IN" sz="1600" kern="1200" dirty="0">
                          <a:solidFill>
                            <a:schemeClr val="dk1"/>
                          </a:solidFill>
                          <a:effectLst/>
                          <a:latin typeface="+mn-lt"/>
                          <a:ea typeface="+mn-ea"/>
                          <a:cs typeface="+mn-cs"/>
                        </a:rPr>
                        <a:t>Environmental Engineer / Ecologist</a:t>
                      </a:r>
                      <a:endParaRPr lang="en-IN" sz="1600" dirty="0"/>
                    </a:p>
                  </a:txBody>
                  <a:tcPr/>
                </a:tc>
                <a:tc>
                  <a:txBody>
                    <a:bodyPr/>
                    <a:lstStyle/>
                    <a:p>
                      <a:r>
                        <a:rPr lang="en-IN" sz="1600" kern="1200" dirty="0">
                          <a:solidFill>
                            <a:schemeClr val="dk1"/>
                          </a:solidFill>
                          <a:effectLst/>
                          <a:latin typeface="+mn-lt"/>
                          <a:ea typeface="+mn-ea"/>
                          <a:cs typeface="+mn-cs"/>
                        </a:rPr>
                        <a:t>Water Disaster / Water Eco-system Data Management</a:t>
                      </a:r>
                      <a:endParaRPr lang="en-IN" sz="1600" dirty="0"/>
                    </a:p>
                  </a:txBody>
                  <a:tcPr/>
                </a:tc>
                <a:extLst>
                  <a:ext uri="{0D108BD9-81ED-4DB2-BD59-A6C34878D82A}">
                    <a16:rowId xmlns:a16="http://schemas.microsoft.com/office/drawing/2014/main" val="1232179670"/>
                  </a:ext>
                </a:extLst>
              </a:tr>
              <a:tr h="537933">
                <a:tc>
                  <a:txBody>
                    <a:bodyPr/>
                    <a:lstStyle/>
                    <a:p>
                      <a:r>
                        <a:rPr lang="en-IN" sz="1600" dirty="0"/>
                        <a:t>7</a:t>
                      </a:r>
                    </a:p>
                  </a:txBody>
                  <a:tcPr/>
                </a:tc>
                <a:tc>
                  <a:txBody>
                    <a:bodyPr/>
                    <a:lstStyle/>
                    <a:p>
                      <a:r>
                        <a:rPr lang="en-IN" sz="1600" kern="1200" dirty="0">
                          <a:solidFill>
                            <a:schemeClr val="dk1"/>
                          </a:solidFill>
                          <a:effectLst/>
                          <a:latin typeface="+mn-lt"/>
                          <a:ea typeface="+mn-ea"/>
                          <a:cs typeface="+mn-cs"/>
                        </a:rPr>
                        <a:t>Monitoring and Evaluation Expert</a:t>
                      </a:r>
                      <a:endParaRPr lang="en-IN" sz="1600" dirty="0"/>
                    </a:p>
                  </a:txBody>
                  <a:tcPr/>
                </a:tc>
                <a:tc>
                  <a:txBody>
                    <a:bodyPr/>
                    <a:lstStyle/>
                    <a:p>
                      <a:r>
                        <a:rPr lang="en-IN" sz="1600" kern="1200" dirty="0">
                          <a:solidFill>
                            <a:schemeClr val="dk1"/>
                          </a:solidFill>
                          <a:effectLst/>
                          <a:latin typeface="+mn-lt"/>
                          <a:ea typeface="+mn-ea"/>
                          <a:cs typeface="+mn-cs"/>
                        </a:rPr>
                        <a:t>Performance Audit, Benchmarking and Water Index</a:t>
                      </a:r>
                      <a:endParaRPr lang="en-IN" sz="1600" dirty="0"/>
                    </a:p>
                  </a:txBody>
                  <a:tcPr/>
                </a:tc>
                <a:extLst>
                  <a:ext uri="{0D108BD9-81ED-4DB2-BD59-A6C34878D82A}">
                    <a16:rowId xmlns:a16="http://schemas.microsoft.com/office/drawing/2014/main" val="2840308705"/>
                  </a:ext>
                </a:extLst>
              </a:tr>
              <a:tr h="764431">
                <a:tc>
                  <a:txBody>
                    <a:bodyPr/>
                    <a:lstStyle/>
                    <a:p>
                      <a:r>
                        <a:rPr lang="en-IN" sz="1600" dirty="0"/>
                        <a:t>8</a:t>
                      </a:r>
                    </a:p>
                  </a:txBody>
                  <a:tcPr/>
                </a:tc>
                <a:tc>
                  <a:txBody>
                    <a:bodyPr/>
                    <a:lstStyle/>
                    <a:p>
                      <a:r>
                        <a:rPr lang="en-IN" sz="1600" kern="1200" dirty="0">
                          <a:solidFill>
                            <a:schemeClr val="dk1"/>
                          </a:solidFill>
                          <a:effectLst/>
                          <a:latin typeface="+mn-lt"/>
                          <a:ea typeface="+mn-ea"/>
                          <a:cs typeface="+mn-cs"/>
                        </a:rPr>
                        <a:t>Data Quality Standard and Quality Management System Manager</a:t>
                      </a:r>
                      <a:endParaRPr lang="en-IN" sz="1600" dirty="0"/>
                    </a:p>
                  </a:txBody>
                  <a:tcPr/>
                </a:tc>
                <a:tc>
                  <a:txBody>
                    <a:bodyPr/>
                    <a:lstStyle/>
                    <a:p>
                      <a:r>
                        <a:rPr lang="en-IN" sz="1600" kern="1200" dirty="0">
                          <a:solidFill>
                            <a:schemeClr val="dk1"/>
                          </a:solidFill>
                          <a:effectLst/>
                          <a:latin typeface="+mn-lt"/>
                          <a:ea typeface="+mn-ea"/>
                          <a:cs typeface="+mn-cs"/>
                        </a:rPr>
                        <a:t>Hydro-meteorological data quality standards and QM system management </a:t>
                      </a:r>
                      <a:endParaRPr lang="en-IN" sz="1600" dirty="0"/>
                    </a:p>
                  </a:txBody>
                  <a:tcPr/>
                </a:tc>
                <a:extLst>
                  <a:ext uri="{0D108BD9-81ED-4DB2-BD59-A6C34878D82A}">
                    <a16:rowId xmlns:a16="http://schemas.microsoft.com/office/drawing/2014/main" val="423453633"/>
                  </a:ext>
                </a:extLst>
              </a:tr>
              <a:tr h="537933">
                <a:tc>
                  <a:txBody>
                    <a:bodyPr/>
                    <a:lstStyle/>
                    <a:p>
                      <a:r>
                        <a:rPr lang="en-IN" sz="1600" dirty="0"/>
                        <a:t>9</a:t>
                      </a:r>
                    </a:p>
                  </a:txBody>
                  <a:tcPr/>
                </a:tc>
                <a:tc>
                  <a:txBody>
                    <a:bodyPr/>
                    <a:lstStyle/>
                    <a:p>
                      <a:r>
                        <a:rPr lang="en-IN" sz="1600" kern="1200" dirty="0">
                          <a:solidFill>
                            <a:schemeClr val="dk1"/>
                          </a:solidFill>
                          <a:effectLst/>
                          <a:latin typeface="+mn-lt"/>
                          <a:ea typeface="+mn-ea"/>
                          <a:cs typeface="+mn-cs"/>
                        </a:rPr>
                        <a:t>Quality Management System Auditor</a:t>
                      </a:r>
                      <a:endParaRPr lang="en-IN" sz="1600" dirty="0"/>
                    </a:p>
                  </a:txBody>
                  <a:tcPr/>
                </a:tc>
                <a:tc>
                  <a:txBody>
                    <a:bodyPr/>
                    <a:lstStyle/>
                    <a:p>
                      <a:r>
                        <a:rPr lang="en-IN" sz="1600" kern="1200" dirty="0">
                          <a:solidFill>
                            <a:schemeClr val="dk1"/>
                          </a:solidFill>
                          <a:effectLst/>
                          <a:latin typeface="+mn-lt"/>
                          <a:ea typeface="+mn-ea"/>
                          <a:cs typeface="+mn-cs"/>
                        </a:rPr>
                        <a:t>Hydro-meteorological data quality standards and QM system audit</a:t>
                      </a:r>
                      <a:endParaRPr lang="en-IN" sz="1600" dirty="0"/>
                    </a:p>
                  </a:txBody>
                  <a:tcPr/>
                </a:tc>
                <a:extLst>
                  <a:ext uri="{0D108BD9-81ED-4DB2-BD59-A6C34878D82A}">
                    <a16:rowId xmlns:a16="http://schemas.microsoft.com/office/drawing/2014/main" val="1208594988"/>
                  </a:ext>
                </a:extLst>
              </a:tr>
            </a:tbl>
          </a:graphicData>
        </a:graphic>
      </p:graphicFrame>
    </p:spTree>
    <p:extLst>
      <p:ext uri="{BB962C8B-B14F-4D97-AF65-F5344CB8AC3E}">
        <p14:creationId xmlns:p14="http://schemas.microsoft.com/office/powerpoint/2010/main" val="938971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6692F-E1AF-4614-996C-CA1732C643C1}"/>
              </a:ext>
            </a:extLst>
          </p:cNvPr>
          <p:cNvSpPr>
            <a:spLocks noGrp="1"/>
          </p:cNvSpPr>
          <p:nvPr>
            <p:ph type="ctrTitle"/>
          </p:nvPr>
        </p:nvSpPr>
        <p:spPr>
          <a:xfrm>
            <a:off x="354419" y="-31899"/>
            <a:ext cx="11313042" cy="595424"/>
          </a:xfrm>
        </p:spPr>
        <p:txBody>
          <a:bodyPr vert="horz" lIns="91440" tIns="45720" rIns="91440" bIns="45720" rtlCol="0" anchor="b">
            <a:noAutofit/>
          </a:bodyPr>
          <a:lstStyle/>
          <a:p>
            <a:pPr algn="l"/>
            <a:r>
              <a:rPr lang="en-IN" sz="2800" b="1" dirty="0">
                <a:solidFill>
                  <a:srgbClr val="0D0D0D"/>
                </a:solidFill>
                <a:latin typeface="Calibri-Bold"/>
              </a:rPr>
              <a:t>K-CWRDS and K-WRPMMS – Staffing Cost Estimate (in Lakh INR/Year)</a:t>
            </a:r>
          </a:p>
        </p:txBody>
      </p:sp>
      <p:sp>
        <p:nvSpPr>
          <p:cNvPr id="3" name="Slide Number Placeholder 2">
            <a:extLst>
              <a:ext uri="{FF2B5EF4-FFF2-40B4-BE49-F238E27FC236}">
                <a16:creationId xmlns:a16="http://schemas.microsoft.com/office/drawing/2014/main" id="{FCB8C1FF-AF48-4451-8546-099B539C2501}"/>
              </a:ext>
            </a:extLst>
          </p:cNvPr>
          <p:cNvSpPr>
            <a:spLocks noGrp="1"/>
          </p:cNvSpPr>
          <p:nvPr>
            <p:ph type="sldNum" sz="quarter" idx="12"/>
          </p:nvPr>
        </p:nvSpPr>
        <p:spPr/>
        <p:txBody>
          <a:bodyPr/>
          <a:lstStyle/>
          <a:p>
            <a:fld id="{5A40E349-2DF5-4466-8CBC-992A76265102}" type="slidenum">
              <a:rPr lang="en-IN" smtClean="0"/>
              <a:t>21</a:t>
            </a:fld>
            <a:endParaRPr lang="en-IN"/>
          </a:p>
        </p:txBody>
      </p:sp>
      <p:graphicFrame>
        <p:nvGraphicFramePr>
          <p:cNvPr id="8" name="Table 7">
            <a:extLst>
              <a:ext uri="{FF2B5EF4-FFF2-40B4-BE49-F238E27FC236}">
                <a16:creationId xmlns:a16="http://schemas.microsoft.com/office/drawing/2014/main" id="{8C83F724-23CD-4944-AD4D-F460F0C196F1}"/>
              </a:ext>
            </a:extLst>
          </p:cNvPr>
          <p:cNvGraphicFramePr>
            <a:graphicFrameLocks noGrp="1"/>
          </p:cNvGraphicFramePr>
          <p:nvPr>
            <p:extLst>
              <p:ext uri="{D42A27DB-BD31-4B8C-83A1-F6EECF244321}">
                <p14:modId xmlns:p14="http://schemas.microsoft.com/office/powerpoint/2010/main" val="1750097365"/>
              </p:ext>
            </p:extLst>
          </p:nvPr>
        </p:nvGraphicFramePr>
        <p:xfrm>
          <a:off x="129059" y="563525"/>
          <a:ext cx="11821936" cy="6103504"/>
        </p:xfrm>
        <a:graphic>
          <a:graphicData uri="http://schemas.openxmlformats.org/drawingml/2006/table">
            <a:tbl>
              <a:tblPr firstRow="1" firstCol="1" bandRow="1">
                <a:tableStyleId>{5C22544A-7EE6-4342-B048-85BDC9FD1C3A}</a:tableStyleId>
              </a:tblPr>
              <a:tblGrid>
                <a:gridCol w="1108898">
                  <a:extLst>
                    <a:ext uri="{9D8B030D-6E8A-4147-A177-3AD203B41FA5}">
                      <a16:colId xmlns:a16="http://schemas.microsoft.com/office/drawing/2014/main" val="408107931"/>
                    </a:ext>
                  </a:extLst>
                </a:gridCol>
                <a:gridCol w="8920833">
                  <a:extLst>
                    <a:ext uri="{9D8B030D-6E8A-4147-A177-3AD203B41FA5}">
                      <a16:colId xmlns:a16="http://schemas.microsoft.com/office/drawing/2014/main" val="3042264992"/>
                    </a:ext>
                  </a:extLst>
                </a:gridCol>
                <a:gridCol w="1792205">
                  <a:extLst>
                    <a:ext uri="{9D8B030D-6E8A-4147-A177-3AD203B41FA5}">
                      <a16:colId xmlns:a16="http://schemas.microsoft.com/office/drawing/2014/main" val="75297250"/>
                    </a:ext>
                  </a:extLst>
                </a:gridCol>
              </a:tblGrid>
              <a:tr h="166431">
                <a:tc>
                  <a:txBody>
                    <a:bodyPr/>
                    <a:lstStyle/>
                    <a:p>
                      <a:pPr algn="ctr">
                        <a:lnSpc>
                          <a:spcPct val="107000"/>
                        </a:lnSpc>
                        <a:spcAft>
                          <a:spcPts val="800"/>
                        </a:spcAft>
                      </a:pPr>
                      <a:r>
                        <a:rPr lang="en-IN" sz="1800">
                          <a:effectLst/>
                          <a:latin typeface="+mn-lt"/>
                        </a:rPr>
                        <a:t>Sl. No.</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a:effectLst/>
                          <a:latin typeface="+mn-lt"/>
                        </a:rPr>
                        <a:t>Cost Head</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ctr">
                        <a:lnSpc>
                          <a:spcPct val="107000"/>
                        </a:lnSpc>
                        <a:spcAft>
                          <a:spcPts val="800"/>
                        </a:spcAft>
                      </a:pPr>
                      <a:r>
                        <a:rPr lang="en-IN" sz="1800">
                          <a:effectLst/>
                          <a:latin typeface="+mn-lt"/>
                        </a:rPr>
                        <a:t>Amount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2864354344"/>
                  </a:ext>
                </a:extLst>
              </a:tr>
              <a:tr h="166431">
                <a:tc>
                  <a:txBody>
                    <a:bodyPr/>
                    <a:lstStyle/>
                    <a:p>
                      <a:pPr algn="ctr">
                        <a:lnSpc>
                          <a:spcPct val="107000"/>
                        </a:lnSpc>
                        <a:spcAft>
                          <a:spcPts val="800"/>
                        </a:spcAft>
                      </a:pPr>
                      <a:r>
                        <a:rPr lang="en-IN" sz="1800" b="1">
                          <a:effectLst/>
                          <a:latin typeface="+mn-lt"/>
                        </a:rPr>
                        <a:t>C</a:t>
                      </a:r>
                      <a:endParaRPr lang="en-IN" sz="1800" b="1">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b="1" dirty="0">
                          <a:effectLst/>
                          <a:latin typeface="+mn-lt"/>
                        </a:rPr>
                        <a:t>SWRDIC/ SWIC Team Cost</a:t>
                      </a:r>
                      <a:endParaRPr lang="en-IN" sz="1800" b="1" dirty="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dirty="0">
                          <a:effectLst/>
                          <a:latin typeface="+mn-lt"/>
                        </a:rPr>
                        <a:t>   </a:t>
                      </a:r>
                      <a:endParaRPr lang="en-IN" sz="1800" dirty="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992123073"/>
                  </a:ext>
                </a:extLst>
              </a:tr>
              <a:tr h="166431">
                <a:tc>
                  <a:txBody>
                    <a:bodyPr/>
                    <a:lstStyle/>
                    <a:p>
                      <a:pPr algn="ctr">
                        <a:lnSpc>
                          <a:spcPct val="107000"/>
                        </a:lnSpc>
                        <a:spcAft>
                          <a:spcPts val="800"/>
                        </a:spcAft>
                      </a:pPr>
                      <a:r>
                        <a:rPr lang="en-IN" sz="1800">
                          <a:effectLst/>
                          <a:latin typeface="+mn-lt"/>
                        </a:rPr>
                        <a:t>1</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a:effectLst/>
                          <a:latin typeface="+mn-lt"/>
                        </a:rPr>
                        <a:t>K-CWRDS &amp; K-WRPMMS Information System Manager</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24.98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2238207702"/>
                  </a:ext>
                </a:extLst>
              </a:tr>
              <a:tr h="166431">
                <a:tc>
                  <a:txBody>
                    <a:bodyPr/>
                    <a:lstStyle/>
                    <a:p>
                      <a:pPr algn="ctr">
                        <a:lnSpc>
                          <a:spcPct val="107000"/>
                        </a:lnSpc>
                        <a:spcAft>
                          <a:spcPts val="800"/>
                        </a:spcAft>
                      </a:pPr>
                      <a:r>
                        <a:rPr lang="en-IN" sz="1800">
                          <a:effectLst/>
                          <a:latin typeface="+mn-lt"/>
                        </a:rPr>
                        <a:t>2</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a:effectLst/>
                          <a:latin typeface="+mn-lt"/>
                        </a:rPr>
                        <a:t>Hydrologist</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1047060014"/>
                  </a:ext>
                </a:extLst>
              </a:tr>
              <a:tr h="166431">
                <a:tc>
                  <a:txBody>
                    <a:bodyPr/>
                    <a:lstStyle/>
                    <a:p>
                      <a:pPr algn="ctr">
                        <a:lnSpc>
                          <a:spcPct val="107000"/>
                        </a:lnSpc>
                        <a:spcAft>
                          <a:spcPts val="800"/>
                        </a:spcAft>
                      </a:pPr>
                      <a:r>
                        <a:rPr lang="en-IN" sz="1800">
                          <a:effectLst/>
                          <a:latin typeface="+mn-lt"/>
                        </a:rPr>
                        <a:t>3</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a:effectLst/>
                          <a:latin typeface="+mn-lt"/>
                        </a:rPr>
                        <a:t>Geo-hydrologist</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651337511"/>
                  </a:ext>
                </a:extLst>
              </a:tr>
              <a:tr h="166431">
                <a:tc>
                  <a:txBody>
                    <a:bodyPr/>
                    <a:lstStyle/>
                    <a:p>
                      <a:pPr algn="ctr">
                        <a:lnSpc>
                          <a:spcPct val="107000"/>
                        </a:lnSpc>
                        <a:spcAft>
                          <a:spcPts val="800"/>
                        </a:spcAft>
                      </a:pPr>
                      <a:r>
                        <a:rPr lang="en-IN" sz="1800">
                          <a:effectLst/>
                          <a:latin typeface="+mn-lt"/>
                        </a:rPr>
                        <a:t>4</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dirty="0">
                          <a:effectLst/>
                          <a:latin typeface="+mn-lt"/>
                        </a:rPr>
                        <a:t>Water Quality Specialist/ Environmental Scientist</a:t>
                      </a:r>
                      <a:endParaRPr lang="en-IN" sz="1800" dirty="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3873671869"/>
                  </a:ext>
                </a:extLst>
              </a:tr>
              <a:tr h="166431">
                <a:tc>
                  <a:txBody>
                    <a:bodyPr/>
                    <a:lstStyle/>
                    <a:p>
                      <a:pPr algn="ctr">
                        <a:lnSpc>
                          <a:spcPct val="107000"/>
                        </a:lnSpc>
                        <a:spcAft>
                          <a:spcPts val="800"/>
                        </a:spcAft>
                      </a:pPr>
                      <a:r>
                        <a:rPr lang="en-IN" sz="1800">
                          <a:effectLst/>
                          <a:latin typeface="+mn-lt"/>
                        </a:rPr>
                        <a:t>5</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a:effectLst/>
                          <a:latin typeface="+mn-lt"/>
                        </a:rPr>
                        <a:t>Meteorologist</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3393205742"/>
                  </a:ext>
                </a:extLst>
              </a:tr>
              <a:tr h="166431">
                <a:tc>
                  <a:txBody>
                    <a:bodyPr/>
                    <a:lstStyle/>
                    <a:p>
                      <a:pPr algn="ctr">
                        <a:lnSpc>
                          <a:spcPct val="107000"/>
                        </a:lnSpc>
                        <a:spcAft>
                          <a:spcPts val="800"/>
                        </a:spcAft>
                      </a:pPr>
                      <a:r>
                        <a:rPr lang="en-IN" sz="1800">
                          <a:effectLst/>
                          <a:latin typeface="+mn-lt"/>
                        </a:rPr>
                        <a:t>6</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dirty="0">
                          <a:effectLst/>
                          <a:latin typeface="+mn-lt"/>
                        </a:rPr>
                        <a:t>Irrigation MOM Engineer</a:t>
                      </a:r>
                      <a:endParaRPr lang="en-IN" sz="1800" dirty="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2357651974"/>
                  </a:ext>
                </a:extLst>
              </a:tr>
              <a:tr h="166431">
                <a:tc>
                  <a:txBody>
                    <a:bodyPr/>
                    <a:lstStyle/>
                    <a:p>
                      <a:pPr algn="ctr">
                        <a:lnSpc>
                          <a:spcPct val="107000"/>
                        </a:lnSpc>
                        <a:spcAft>
                          <a:spcPts val="800"/>
                        </a:spcAft>
                      </a:pPr>
                      <a:r>
                        <a:rPr lang="en-IN" sz="1800">
                          <a:effectLst/>
                          <a:latin typeface="+mn-lt"/>
                        </a:rPr>
                        <a:t>7</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a:effectLst/>
                          <a:latin typeface="+mn-lt"/>
                        </a:rPr>
                        <a:t>Environmental Engineer / Ecologist</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4289026672"/>
                  </a:ext>
                </a:extLst>
              </a:tr>
              <a:tr h="166431">
                <a:tc>
                  <a:txBody>
                    <a:bodyPr/>
                    <a:lstStyle/>
                    <a:p>
                      <a:pPr algn="ctr">
                        <a:lnSpc>
                          <a:spcPct val="107000"/>
                        </a:lnSpc>
                        <a:spcAft>
                          <a:spcPts val="800"/>
                        </a:spcAft>
                      </a:pPr>
                      <a:r>
                        <a:rPr lang="en-IN" sz="1800">
                          <a:effectLst/>
                          <a:latin typeface="+mn-lt"/>
                        </a:rPr>
                        <a:t>8</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a:effectLst/>
                          <a:latin typeface="+mn-lt"/>
                        </a:rPr>
                        <a:t>Monitoring and Evaluation Expert</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3151089781"/>
                  </a:ext>
                </a:extLst>
              </a:tr>
              <a:tr h="166431">
                <a:tc>
                  <a:txBody>
                    <a:bodyPr/>
                    <a:lstStyle/>
                    <a:p>
                      <a:pPr algn="ctr">
                        <a:lnSpc>
                          <a:spcPct val="107000"/>
                        </a:lnSpc>
                        <a:spcAft>
                          <a:spcPts val="800"/>
                        </a:spcAft>
                      </a:pPr>
                      <a:r>
                        <a:rPr lang="en-IN" sz="1800">
                          <a:effectLst/>
                          <a:latin typeface="+mn-lt"/>
                        </a:rPr>
                        <a:t>9</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a:effectLst/>
                          <a:latin typeface="+mn-lt"/>
                        </a:rPr>
                        <a:t>Data Quality Standard and Quality Management System Manager</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1581473948"/>
                  </a:ext>
                </a:extLst>
              </a:tr>
              <a:tr h="166431">
                <a:tc>
                  <a:txBody>
                    <a:bodyPr/>
                    <a:lstStyle/>
                    <a:p>
                      <a:pPr algn="ctr">
                        <a:lnSpc>
                          <a:spcPct val="107000"/>
                        </a:lnSpc>
                        <a:spcAft>
                          <a:spcPts val="800"/>
                        </a:spcAft>
                      </a:pPr>
                      <a:r>
                        <a:rPr lang="en-IN" sz="1800">
                          <a:effectLst/>
                          <a:latin typeface="+mn-lt"/>
                        </a:rPr>
                        <a:t>10</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a:effectLst/>
                          <a:latin typeface="+mn-lt"/>
                        </a:rPr>
                        <a:t>Quality Management System Auditor</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632991373"/>
                  </a:ext>
                </a:extLst>
              </a:tr>
              <a:tr h="166431">
                <a:tc>
                  <a:txBody>
                    <a:bodyPr/>
                    <a:lstStyle/>
                    <a:p>
                      <a:pPr algn="ctr">
                        <a:lnSpc>
                          <a:spcPct val="107000"/>
                        </a:lnSpc>
                        <a:spcAft>
                          <a:spcPts val="800"/>
                        </a:spcAft>
                      </a:pPr>
                      <a:r>
                        <a:rPr lang="en-IN" sz="1800">
                          <a:effectLst/>
                          <a:latin typeface="+mn-lt"/>
                        </a:rPr>
                        <a:t>11</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a:effectLst/>
                          <a:latin typeface="+mn-lt"/>
                        </a:rPr>
                        <a:t>Database Manager/ Data Management Specialist</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1610576468"/>
                  </a:ext>
                </a:extLst>
              </a:tr>
              <a:tr h="166431">
                <a:tc>
                  <a:txBody>
                    <a:bodyPr/>
                    <a:lstStyle/>
                    <a:p>
                      <a:pPr algn="ctr">
                        <a:lnSpc>
                          <a:spcPct val="107000"/>
                        </a:lnSpc>
                        <a:spcAft>
                          <a:spcPts val="800"/>
                        </a:spcAft>
                      </a:pPr>
                      <a:r>
                        <a:rPr lang="en-IN" sz="1800">
                          <a:effectLst/>
                          <a:latin typeface="+mn-lt"/>
                        </a:rPr>
                        <a:t>12</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dirty="0">
                          <a:effectLst/>
                          <a:latin typeface="+mn-lt"/>
                        </a:rPr>
                        <a:t>Systems Analyst</a:t>
                      </a:r>
                      <a:endParaRPr lang="en-IN" sz="1800" dirty="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3320016605"/>
                  </a:ext>
                </a:extLst>
              </a:tr>
              <a:tr h="166431">
                <a:tc>
                  <a:txBody>
                    <a:bodyPr/>
                    <a:lstStyle/>
                    <a:p>
                      <a:pPr algn="ctr">
                        <a:lnSpc>
                          <a:spcPct val="107000"/>
                        </a:lnSpc>
                        <a:spcAft>
                          <a:spcPts val="800"/>
                        </a:spcAft>
                      </a:pPr>
                      <a:r>
                        <a:rPr lang="en-IN" sz="1800">
                          <a:effectLst/>
                          <a:latin typeface="+mn-lt"/>
                        </a:rPr>
                        <a:t>13</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dirty="0">
                          <a:effectLst/>
                          <a:latin typeface="+mn-lt"/>
                        </a:rPr>
                        <a:t>Web GIS Developer</a:t>
                      </a:r>
                      <a:endParaRPr lang="en-IN" sz="1800" dirty="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256825636"/>
                  </a:ext>
                </a:extLst>
              </a:tr>
              <a:tr h="166431">
                <a:tc>
                  <a:txBody>
                    <a:bodyPr/>
                    <a:lstStyle/>
                    <a:p>
                      <a:pPr algn="ctr">
                        <a:lnSpc>
                          <a:spcPct val="107000"/>
                        </a:lnSpc>
                        <a:spcAft>
                          <a:spcPts val="800"/>
                        </a:spcAft>
                      </a:pPr>
                      <a:r>
                        <a:rPr lang="en-IN" sz="1800">
                          <a:effectLst/>
                          <a:latin typeface="+mn-lt"/>
                        </a:rPr>
                        <a:t>14</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dirty="0">
                          <a:effectLst/>
                          <a:latin typeface="+mn-lt"/>
                        </a:rPr>
                        <a:t>Application Developer/ Mobile Application Developer</a:t>
                      </a:r>
                      <a:endParaRPr lang="en-IN" sz="1800" dirty="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1931327399"/>
                  </a:ext>
                </a:extLst>
              </a:tr>
              <a:tr h="166431">
                <a:tc>
                  <a:txBody>
                    <a:bodyPr/>
                    <a:lstStyle/>
                    <a:p>
                      <a:pPr algn="ctr">
                        <a:lnSpc>
                          <a:spcPct val="107000"/>
                        </a:lnSpc>
                        <a:spcAft>
                          <a:spcPts val="800"/>
                        </a:spcAft>
                      </a:pPr>
                      <a:r>
                        <a:rPr lang="en-IN" sz="1800">
                          <a:effectLst/>
                          <a:latin typeface="+mn-lt"/>
                        </a:rPr>
                        <a:t>15</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dirty="0">
                          <a:effectLst/>
                          <a:latin typeface="+mn-lt"/>
                        </a:rPr>
                        <a:t>User Interface Expert</a:t>
                      </a:r>
                      <a:endParaRPr lang="en-IN" sz="1800" dirty="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3376428861"/>
                  </a:ext>
                </a:extLst>
              </a:tr>
              <a:tr h="166431">
                <a:tc>
                  <a:txBody>
                    <a:bodyPr/>
                    <a:lstStyle/>
                    <a:p>
                      <a:pPr algn="ctr">
                        <a:lnSpc>
                          <a:spcPct val="107000"/>
                        </a:lnSpc>
                        <a:spcAft>
                          <a:spcPts val="800"/>
                        </a:spcAft>
                      </a:pPr>
                      <a:r>
                        <a:rPr lang="en-IN" sz="1800">
                          <a:effectLst/>
                          <a:latin typeface="+mn-lt"/>
                        </a:rPr>
                        <a:t>16</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dirty="0">
                          <a:effectLst/>
                          <a:latin typeface="+mn-lt"/>
                        </a:rPr>
                        <a:t>Data Communication Specialist</a:t>
                      </a:r>
                      <a:endParaRPr lang="en-IN" sz="1800" dirty="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1194160764"/>
                  </a:ext>
                </a:extLst>
              </a:tr>
              <a:tr h="166431">
                <a:tc>
                  <a:txBody>
                    <a:bodyPr/>
                    <a:lstStyle/>
                    <a:p>
                      <a:pPr algn="ctr">
                        <a:lnSpc>
                          <a:spcPct val="107000"/>
                        </a:lnSpc>
                        <a:spcAft>
                          <a:spcPts val="800"/>
                        </a:spcAft>
                      </a:pPr>
                      <a:r>
                        <a:rPr lang="en-IN" sz="1800">
                          <a:effectLst/>
                          <a:latin typeface="+mn-lt"/>
                        </a:rPr>
                        <a:t>17</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dirty="0">
                          <a:effectLst/>
                          <a:latin typeface="+mn-lt"/>
                        </a:rPr>
                        <a:t>Data Scientist</a:t>
                      </a:r>
                      <a:endParaRPr lang="en-IN" sz="1800" dirty="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3786123416"/>
                  </a:ext>
                </a:extLst>
              </a:tr>
              <a:tr h="166431">
                <a:tc>
                  <a:txBody>
                    <a:bodyPr/>
                    <a:lstStyle/>
                    <a:p>
                      <a:pPr algn="ctr">
                        <a:lnSpc>
                          <a:spcPct val="107000"/>
                        </a:lnSpc>
                        <a:spcAft>
                          <a:spcPts val="800"/>
                        </a:spcAft>
                      </a:pPr>
                      <a:r>
                        <a:rPr lang="en-IN" sz="1800">
                          <a:effectLst/>
                          <a:latin typeface="+mn-lt"/>
                        </a:rPr>
                        <a:t>18</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dirty="0">
                          <a:effectLst/>
                          <a:latin typeface="+mn-lt"/>
                        </a:rPr>
                        <a:t>GIS / Remote Sensing Specialist</a:t>
                      </a:r>
                      <a:endParaRPr lang="en-IN" sz="1800" dirty="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a:effectLst/>
                          <a:latin typeface="+mn-lt"/>
                        </a:rPr>
                        <a:t>18.73 </a:t>
                      </a:r>
                      <a:endParaRPr lang="en-IN" sz="180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1396930109"/>
                  </a:ext>
                </a:extLst>
              </a:tr>
              <a:tr h="166431">
                <a:tc>
                  <a:txBody>
                    <a:bodyPr/>
                    <a:lstStyle/>
                    <a:p>
                      <a:pPr>
                        <a:lnSpc>
                          <a:spcPct val="107000"/>
                        </a:lnSpc>
                      </a:pPr>
                      <a:endParaRPr lang="en-IN" sz="1800">
                        <a:effectLst/>
                        <a:latin typeface="+mn-lt"/>
                        <a:cs typeface="Times New Roman" panose="02020603050405020304" pitchFamily="18" charset="0"/>
                      </a:endParaRPr>
                    </a:p>
                  </a:txBody>
                  <a:tcPr marL="47041" marR="47041" marT="0" marB="0" anchor="b"/>
                </a:tc>
                <a:tc>
                  <a:txBody>
                    <a:bodyPr/>
                    <a:lstStyle/>
                    <a:p>
                      <a:pPr>
                        <a:lnSpc>
                          <a:spcPct val="107000"/>
                        </a:lnSpc>
                        <a:spcAft>
                          <a:spcPts val="800"/>
                        </a:spcAft>
                      </a:pPr>
                      <a:r>
                        <a:rPr lang="en-IN" sz="1800" b="1" dirty="0">
                          <a:effectLst/>
                          <a:latin typeface="+mn-lt"/>
                        </a:rPr>
                        <a:t>Sub-Total</a:t>
                      </a:r>
                      <a:endParaRPr lang="en-IN" sz="1800" b="1" dirty="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r>
                        <a:rPr lang="en-IN" sz="1800" b="1">
                          <a:effectLst/>
                          <a:latin typeface="+mn-lt"/>
                        </a:rPr>
                        <a:t>343.41 </a:t>
                      </a:r>
                      <a:endParaRPr lang="en-IN" sz="1800" b="1">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1297717183"/>
                  </a:ext>
                </a:extLst>
              </a:tr>
              <a:tr h="166431">
                <a:tc>
                  <a:txBody>
                    <a:bodyPr/>
                    <a:lstStyle/>
                    <a:p>
                      <a:pPr>
                        <a:lnSpc>
                          <a:spcPct val="107000"/>
                        </a:lnSpc>
                      </a:pPr>
                      <a:endParaRPr lang="en-IN" sz="1800" dirty="0">
                        <a:effectLst/>
                        <a:latin typeface="+mn-lt"/>
                        <a:cs typeface="Times New Roman" panose="02020603050405020304" pitchFamily="18" charset="0"/>
                      </a:endParaRPr>
                    </a:p>
                  </a:txBody>
                  <a:tcPr marL="47041" marR="47041" marT="0" marB="0" anchor="b"/>
                </a:tc>
                <a:tc>
                  <a:txBody>
                    <a:bodyPr/>
                    <a:lstStyle/>
                    <a:p>
                      <a:pPr>
                        <a:lnSpc>
                          <a:spcPct val="107000"/>
                        </a:lnSpc>
                        <a:spcAft>
                          <a:spcPts val="800"/>
                        </a:spcAft>
                      </a:pPr>
                      <a:endParaRPr lang="en-IN" sz="1800" b="1" dirty="0">
                        <a:effectLst/>
                        <a:latin typeface="+mn-lt"/>
                        <a:ea typeface="Calibri" panose="020F0502020204030204" pitchFamily="34" charset="0"/>
                        <a:cs typeface="Times New Roman" panose="02020603050405020304" pitchFamily="18" charset="0"/>
                      </a:endParaRPr>
                    </a:p>
                  </a:txBody>
                  <a:tcPr marL="47041" marR="47041" marT="0" marB="0" anchor="b"/>
                </a:tc>
                <a:tc>
                  <a:txBody>
                    <a:bodyPr/>
                    <a:lstStyle/>
                    <a:p>
                      <a:pPr algn="r">
                        <a:lnSpc>
                          <a:spcPct val="107000"/>
                        </a:lnSpc>
                        <a:spcAft>
                          <a:spcPts val="800"/>
                        </a:spcAft>
                      </a:pPr>
                      <a:endParaRPr lang="en-IN" sz="1800" b="1" dirty="0">
                        <a:effectLst/>
                        <a:latin typeface="+mn-lt"/>
                        <a:ea typeface="Calibri" panose="020F0502020204030204" pitchFamily="34" charset="0"/>
                        <a:cs typeface="Times New Roman" panose="02020603050405020304" pitchFamily="18" charset="0"/>
                      </a:endParaRPr>
                    </a:p>
                  </a:txBody>
                  <a:tcPr marL="47041" marR="47041" marT="0" marB="0" anchor="b"/>
                </a:tc>
                <a:extLst>
                  <a:ext uri="{0D108BD9-81ED-4DB2-BD59-A6C34878D82A}">
                    <a16:rowId xmlns:a16="http://schemas.microsoft.com/office/drawing/2014/main" val="2924296028"/>
                  </a:ext>
                </a:extLst>
              </a:tr>
            </a:tbl>
          </a:graphicData>
        </a:graphic>
      </p:graphicFrame>
    </p:spTree>
    <p:extLst>
      <p:ext uri="{BB962C8B-B14F-4D97-AF65-F5344CB8AC3E}">
        <p14:creationId xmlns:p14="http://schemas.microsoft.com/office/powerpoint/2010/main" val="20900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4" name="Oval 13">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8" name="Straight Connector 27">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91299F-DD41-49CA-A212-C6524239222E}"/>
              </a:ext>
            </a:extLst>
          </p:cNvPr>
          <p:cNvSpPr/>
          <p:nvPr/>
        </p:nvSpPr>
        <p:spPr>
          <a:xfrm>
            <a:off x="677445" y="550662"/>
            <a:ext cx="10130224" cy="856325"/>
          </a:xfrm>
          <a:prstGeom prst="rect">
            <a:avLst/>
          </a:prstGeom>
        </p:spPr>
        <p:txBody>
          <a:bodyPr vert="horz" lIns="91440" tIns="45720" rIns="91440" bIns="45720" rtlCol="0" anchor="t">
            <a:normAutofit/>
          </a:bodyPr>
          <a:lstStyle/>
          <a:p>
            <a:pPr>
              <a:spcBef>
                <a:spcPct val="0"/>
              </a:spcBef>
              <a:spcAft>
                <a:spcPts val="600"/>
              </a:spcAft>
              <a:defRPr/>
            </a:pPr>
            <a:r>
              <a:rPr lang="en-US" altLang="en-US" sz="4000" b="1" dirty="0">
                <a:latin typeface="+mj-lt"/>
                <a:ea typeface="+mj-ea"/>
                <a:cs typeface="+mj-cs"/>
              </a:rPr>
              <a:t>NWIC – Support to KSWIC</a:t>
            </a:r>
          </a:p>
        </p:txBody>
      </p:sp>
      <p:sp>
        <p:nvSpPr>
          <p:cNvPr id="8" name="Rectangle 7">
            <a:extLst>
              <a:ext uri="{FF2B5EF4-FFF2-40B4-BE49-F238E27FC236}">
                <a16:creationId xmlns:a16="http://schemas.microsoft.com/office/drawing/2014/main" id="{90854FC5-6F0C-4537-BA2A-91AD7E2EB5CA}"/>
              </a:ext>
            </a:extLst>
          </p:cNvPr>
          <p:cNvSpPr/>
          <p:nvPr/>
        </p:nvSpPr>
        <p:spPr>
          <a:xfrm>
            <a:off x="565150" y="1535186"/>
            <a:ext cx="10130224" cy="4226042"/>
          </a:xfrm>
          <a:prstGeom prst="rect">
            <a:avLst/>
          </a:prstGeom>
        </p:spPr>
        <p:txBody>
          <a:bodyPr vert="horz" lIns="91440" tIns="45720" rIns="91440" bIns="45720" rtlCol="0">
            <a:normAutofit lnSpcReduction="10000"/>
          </a:bodyPr>
          <a:lstStyle/>
          <a:p>
            <a:pPr marL="342900" marR="0" lvl="0" indent="-342900" algn="just">
              <a:lnSpc>
                <a:spcPct val="115000"/>
              </a:lnSpc>
              <a:spcBef>
                <a:spcPts val="0"/>
              </a:spcBef>
              <a:spcAft>
                <a:spcPts val="1000"/>
              </a:spcAft>
              <a:buFont typeface="+mj-lt"/>
              <a:buAutoNum type="romanLcPeriod"/>
            </a:pPr>
            <a:r>
              <a:rPr lang="en-IN" sz="2400" dirty="0">
                <a:latin typeface="Calibri" panose="020F0502020204030204" pitchFamily="34" charset="0"/>
                <a:ea typeface="Calibri" panose="020F0502020204030204" pitchFamily="34" charset="0"/>
                <a:cs typeface="Mangal" panose="02040503050203030202" pitchFamily="18" charset="0"/>
              </a:rPr>
              <a:t>T</a:t>
            </a:r>
            <a:r>
              <a:rPr lang="en-IN" sz="2400" dirty="0">
                <a:effectLst/>
                <a:latin typeface="Calibri" panose="020F0502020204030204" pitchFamily="34" charset="0"/>
                <a:ea typeface="Calibri" panose="020F0502020204030204" pitchFamily="34" charset="0"/>
                <a:cs typeface="Mangal" panose="02040503050203030202" pitchFamily="18" charset="0"/>
              </a:rPr>
              <a:t>echnical guidance and support for all the developments related to geo-spatial &amp; timeseries data aggregation and standardization, Software &amp; Hardware Technologies including Development &amp; Production Environment Setup, Hosting etc. </a:t>
            </a:r>
            <a:endParaRPr lang="en-US" sz="2400"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lnSpc>
                <a:spcPct val="115000"/>
              </a:lnSpc>
              <a:spcBef>
                <a:spcPts val="0"/>
              </a:spcBef>
              <a:spcAft>
                <a:spcPts val="1000"/>
              </a:spcAft>
              <a:buFont typeface="+mj-lt"/>
              <a:buAutoNum type="romanLcPeriod"/>
            </a:pPr>
            <a:r>
              <a:rPr lang="en-IN" sz="2400" dirty="0">
                <a:latin typeface="Calibri" panose="020F0502020204030204" pitchFamily="34" charset="0"/>
                <a:ea typeface="Calibri" panose="020F0502020204030204" pitchFamily="34" charset="0"/>
                <a:cs typeface="Mangal" panose="02040503050203030202" pitchFamily="18" charset="0"/>
              </a:rPr>
              <a:t>Standards for data and GIS layers</a:t>
            </a:r>
          </a:p>
          <a:p>
            <a:pPr marL="342900" marR="0" lvl="0" indent="-342900" algn="just">
              <a:lnSpc>
                <a:spcPct val="115000"/>
              </a:lnSpc>
              <a:spcBef>
                <a:spcPts val="0"/>
              </a:spcBef>
              <a:spcAft>
                <a:spcPts val="1000"/>
              </a:spcAft>
              <a:buFont typeface="+mj-lt"/>
              <a:buAutoNum type="romanLcPeriod"/>
            </a:pPr>
            <a:r>
              <a:rPr lang="en-IN" sz="2400" dirty="0">
                <a:latin typeface="Calibri" panose="020F0502020204030204" pitchFamily="34" charset="0"/>
                <a:ea typeface="Calibri" panose="020F0502020204030204" pitchFamily="34" charset="0"/>
                <a:cs typeface="Mangal" panose="02040503050203030202" pitchFamily="18" charset="0"/>
              </a:rPr>
              <a:t>Integration with India-WRIS (NWIC) and access to Data for inter-operability</a:t>
            </a:r>
          </a:p>
          <a:p>
            <a:pPr marL="342900" marR="0" lvl="0" indent="-342900" algn="just">
              <a:lnSpc>
                <a:spcPct val="115000"/>
              </a:lnSpc>
              <a:spcBef>
                <a:spcPts val="0"/>
              </a:spcBef>
              <a:spcAft>
                <a:spcPts val="1000"/>
              </a:spcAft>
              <a:buFont typeface="+mj-lt"/>
              <a:buAutoNum type="romanLcPeriod"/>
            </a:pPr>
            <a:r>
              <a:rPr lang="en-IN" sz="2400" dirty="0">
                <a:latin typeface="Calibri" panose="020F0502020204030204" pitchFamily="34" charset="0"/>
                <a:ea typeface="Calibri" panose="020F0502020204030204" pitchFamily="34" charset="0"/>
                <a:cs typeface="Mangal" panose="02040503050203030202" pitchFamily="18" charset="0"/>
              </a:rPr>
              <a:t>Data validation tools from time to time (updates)</a:t>
            </a:r>
          </a:p>
          <a:p>
            <a:pPr marL="342900" marR="0" lvl="0" indent="-342900" algn="just">
              <a:lnSpc>
                <a:spcPct val="115000"/>
              </a:lnSpc>
              <a:spcBef>
                <a:spcPts val="0"/>
              </a:spcBef>
              <a:spcAft>
                <a:spcPts val="1000"/>
              </a:spcAft>
              <a:buFont typeface="+mj-lt"/>
              <a:buAutoNum type="romanLcPeriod"/>
            </a:pPr>
            <a:r>
              <a:rPr lang="en-IN" sz="2400" dirty="0">
                <a:latin typeface="Calibri" panose="020F0502020204030204" pitchFamily="34" charset="0"/>
                <a:ea typeface="Calibri" panose="020F0502020204030204" pitchFamily="34" charset="0"/>
                <a:cs typeface="Mangal" panose="02040503050203030202" pitchFamily="18" charset="0"/>
              </a:rPr>
              <a:t>Financial support for further development and core specialist staffing resources</a:t>
            </a:r>
          </a:p>
          <a:p>
            <a:pPr marL="342900" marR="0" lvl="0" indent="-342900" algn="just">
              <a:lnSpc>
                <a:spcPct val="115000"/>
              </a:lnSpc>
              <a:spcBef>
                <a:spcPts val="0"/>
              </a:spcBef>
              <a:spcAft>
                <a:spcPts val="1000"/>
              </a:spcAft>
              <a:buFont typeface="+mj-lt"/>
              <a:buAutoNum type="romanLcPeriod"/>
            </a:pPr>
            <a:endParaRPr lang="en-US" sz="18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5" name="Slide Number Placeholder 4">
            <a:extLst>
              <a:ext uri="{FF2B5EF4-FFF2-40B4-BE49-F238E27FC236}">
                <a16:creationId xmlns:a16="http://schemas.microsoft.com/office/drawing/2014/main" id="{79DCC159-0D1A-4D73-A519-7EF7A6D4B5E7}"/>
              </a:ext>
            </a:extLst>
          </p:cNvPr>
          <p:cNvSpPr>
            <a:spLocks noGrp="1"/>
          </p:cNvSpPr>
          <p:nvPr>
            <p:ph type="sldNum" sz="quarter" idx="11"/>
          </p:nvPr>
        </p:nvSpPr>
        <p:spPr>
          <a:xfrm>
            <a:off x="10817352" y="6144768"/>
            <a:ext cx="813816" cy="365125"/>
          </a:xfrm>
        </p:spPr>
        <p:txBody>
          <a:bodyPr vert="horz" lIns="91440" tIns="45720" rIns="91440" bIns="45720" rtlCol="0" anchor="ctr">
            <a:normAutofit/>
          </a:bodyPr>
          <a:lstStyle/>
          <a:p>
            <a:pPr>
              <a:spcAft>
                <a:spcPts val="600"/>
              </a:spcAft>
            </a:pPr>
            <a:fld id="{0BD39687-C065-49F5-81A5-76C007B4F024}" type="slidenum">
              <a:rPr lang="en-US" smtClean="0"/>
              <a:pPr>
                <a:spcAft>
                  <a:spcPts val="600"/>
                </a:spcAft>
              </a:pPr>
              <a:t>22</a:t>
            </a:fld>
            <a:endParaRPr lang="en-US"/>
          </a:p>
        </p:txBody>
      </p:sp>
      <p:grpSp>
        <p:nvGrpSpPr>
          <p:cNvPr id="32" name="Group 31">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33"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0" name="Straight Connector 39">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7023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76895F-C647-4DBC-BE76-912E1B893E6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36" b="97575" l="5089" r="94511"/>
                    </a14:imgEffect>
                  </a14:imgLayer>
                </a14:imgProps>
              </a:ext>
              <a:ext uri="{28A0092B-C50C-407E-A947-70E740481C1C}">
                <a14:useLocalDpi xmlns:a14="http://schemas.microsoft.com/office/drawing/2010/main" val="0"/>
              </a:ext>
            </a:extLst>
          </a:blip>
          <a:srcRect l="4211" t="2568" r="4786" b="2264"/>
          <a:stretch/>
        </p:blipFill>
        <p:spPr>
          <a:xfrm>
            <a:off x="191344" y="188640"/>
            <a:ext cx="4392488" cy="6496873"/>
          </a:xfrm>
          <a:prstGeom prst="rect">
            <a:avLst/>
          </a:prstGeom>
        </p:spPr>
      </p:pic>
      <p:pic>
        <p:nvPicPr>
          <p:cNvPr id="6" name="Picture 5">
            <a:extLst>
              <a:ext uri="{FF2B5EF4-FFF2-40B4-BE49-F238E27FC236}">
                <a16:creationId xmlns:a16="http://schemas.microsoft.com/office/drawing/2014/main" id="{0E64AB6B-6C90-4D1A-944A-B3578E7CF1E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511" b="82094" l="9720" r="96512"/>
                    </a14:imgEffect>
                  </a14:imgLayer>
                </a14:imgProps>
              </a:ext>
              <a:ext uri="{28A0092B-C50C-407E-A947-70E740481C1C}">
                <a14:useLocalDpi xmlns:a14="http://schemas.microsoft.com/office/drawing/2010/main" val="0"/>
              </a:ext>
            </a:extLst>
          </a:blip>
          <a:srcRect l="3963" t="12734" r="3477" b="15462"/>
          <a:stretch/>
        </p:blipFill>
        <p:spPr>
          <a:xfrm>
            <a:off x="2711624" y="188640"/>
            <a:ext cx="792088" cy="869076"/>
          </a:xfrm>
          <a:prstGeom prst="rect">
            <a:avLst/>
          </a:prstGeom>
        </p:spPr>
      </p:pic>
      <p:pic>
        <p:nvPicPr>
          <p:cNvPr id="8" name="Picture 7">
            <a:extLst>
              <a:ext uri="{FF2B5EF4-FFF2-40B4-BE49-F238E27FC236}">
                <a16:creationId xmlns:a16="http://schemas.microsoft.com/office/drawing/2014/main" id="{870F414A-05DF-4D01-A142-B5F0D0E891D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66" b="97009" l="16066" r="90909"/>
                    </a14:imgEffect>
                  </a14:imgLayer>
                </a14:imgProps>
              </a:ext>
              <a:ext uri="{28A0092B-C50C-407E-A947-70E740481C1C}">
                <a14:useLocalDpi xmlns:a14="http://schemas.microsoft.com/office/drawing/2010/main" val="0"/>
              </a:ext>
            </a:extLst>
          </a:blip>
          <a:srcRect l="14854" t="2092" r="4178" b="2618"/>
          <a:stretch/>
        </p:blipFill>
        <p:spPr>
          <a:xfrm>
            <a:off x="191344" y="2708920"/>
            <a:ext cx="2198025" cy="3658680"/>
          </a:xfrm>
          <a:prstGeom prst="rect">
            <a:avLst/>
          </a:prstGeom>
        </p:spPr>
      </p:pic>
      <p:pic>
        <p:nvPicPr>
          <p:cNvPr id="10" name="Picture 9">
            <a:extLst>
              <a:ext uri="{FF2B5EF4-FFF2-40B4-BE49-F238E27FC236}">
                <a16:creationId xmlns:a16="http://schemas.microsoft.com/office/drawing/2014/main" id="{F6600EF0-47D0-4313-A891-E5D5F7B1124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1237" b="88157" l="4231" r="95369"/>
                    </a14:imgEffect>
                  </a14:imgLayer>
                </a14:imgProps>
              </a:ext>
              <a:ext uri="{28A0092B-C50C-407E-A947-70E740481C1C}">
                <a14:useLocalDpi xmlns:a14="http://schemas.microsoft.com/office/drawing/2010/main" val="0"/>
              </a:ext>
            </a:extLst>
          </a:blip>
          <a:srcRect l="3892" t="10746" r="3375" b="11456"/>
          <a:stretch/>
        </p:blipFill>
        <p:spPr>
          <a:xfrm>
            <a:off x="2999656" y="4077073"/>
            <a:ext cx="1368152" cy="1584176"/>
          </a:xfrm>
          <a:prstGeom prst="rect">
            <a:avLst/>
          </a:prstGeom>
        </p:spPr>
      </p:pic>
      <p:pic>
        <p:nvPicPr>
          <p:cNvPr id="12" name="Picture 11">
            <a:extLst>
              <a:ext uri="{FF2B5EF4-FFF2-40B4-BE49-F238E27FC236}">
                <a16:creationId xmlns:a16="http://schemas.microsoft.com/office/drawing/2014/main" id="{FE8DF217-75AF-4F76-820A-083507821F8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335" b="95756" l="4231" r="93539"/>
                    </a14:imgEffect>
                  </a14:imgLayer>
                </a14:imgProps>
              </a:ext>
              <a:ext uri="{28A0092B-C50C-407E-A947-70E740481C1C}">
                <a14:useLocalDpi xmlns:a14="http://schemas.microsoft.com/office/drawing/2010/main" val="0"/>
              </a:ext>
            </a:extLst>
          </a:blip>
          <a:srcRect l="3734" t="4731" r="5437" b="3648"/>
          <a:stretch/>
        </p:blipFill>
        <p:spPr>
          <a:xfrm>
            <a:off x="407368" y="692696"/>
            <a:ext cx="3196902" cy="4608512"/>
          </a:xfrm>
          <a:prstGeom prst="rect">
            <a:avLst/>
          </a:prstGeom>
        </p:spPr>
      </p:pic>
      <p:pic>
        <p:nvPicPr>
          <p:cNvPr id="14" name="Picture 13">
            <a:extLst>
              <a:ext uri="{FF2B5EF4-FFF2-40B4-BE49-F238E27FC236}">
                <a16:creationId xmlns:a16="http://schemas.microsoft.com/office/drawing/2014/main" id="{2FB8A289-3915-4AD3-825F-D73D2B0CC97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6756" b="80138" l="755" r="95935"/>
                    </a14:imgEffect>
                  </a14:imgLayer>
                </a14:imgProps>
              </a:ext>
              <a:ext uri="{28A0092B-C50C-407E-A947-70E740481C1C}">
                <a14:useLocalDpi xmlns:a14="http://schemas.microsoft.com/office/drawing/2010/main" val="0"/>
              </a:ext>
            </a:extLst>
          </a:blip>
          <a:stretch>
            <a:fillRect/>
          </a:stretch>
        </p:blipFill>
        <p:spPr>
          <a:xfrm>
            <a:off x="1487488" y="4077072"/>
            <a:ext cx="2244256" cy="3222227"/>
          </a:xfrm>
          <a:prstGeom prst="rect">
            <a:avLst/>
          </a:prstGeom>
        </p:spPr>
      </p:pic>
      <p:pic>
        <p:nvPicPr>
          <p:cNvPr id="3" name="Picture 2">
            <a:extLst>
              <a:ext uri="{FF2B5EF4-FFF2-40B4-BE49-F238E27FC236}">
                <a16:creationId xmlns:a16="http://schemas.microsoft.com/office/drawing/2014/main" id="{EB66E761-0878-42A8-8E29-A71C3CE7E88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99678" l="81" r="99517"/>
                    </a14:imgEffect>
                  </a14:imgLayer>
                </a14:imgProps>
              </a:ext>
              <a:ext uri="{28A0092B-C50C-407E-A947-70E740481C1C}">
                <a14:useLocalDpi xmlns:a14="http://schemas.microsoft.com/office/drawing/2010/main" val="0"/>
              </a:ext>
            </a:extLst>
          </a:blip>
          <a:stretch>
            <a:fillRect/>
          </a:stretch>
        </p:blipFill>
        <p:spPr>
          <a:xfrm>
            <a:off x="4511824" y="3429000"/>
            <a:ext cx="7542140" cy="3240359"/>
          </a:xfrm>
          <a:prstGeom prst="rect">
            <a:avLst/>
          </a:prstGeom>
        </p:spPr>
      </p:pic>
      <p:sp>
        <p:nvSpPr>
          <p:cNvPr id="5" name="Rectangle 4">
            <a:extLst>
              <a:ext uri="{FF2B5EF4-FFF2-40B4-BE49-F238E27FC236}">
                <a16:creationId xmlns:a16="http://schemas.microsoft.com/office/drawing/2014/main" id="{D6B0FBF1-EE4E-403E-BDA7-821FABB74E9E}"/>
              </a:ext>
            </a:extLst>
          </p:cNvPr>
          <p:cNvSpPr/>
          <p:nvPr/>
        </p:nvSpPr>
        <p:spPr>
          <a:xfrm>
            <a:off x="5375920" y="1137518"/>
            <a:ext cx="3660169"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Thank You</a:t>
            </a:r>
            <a:endParaRPr lang="en-US" sz="54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24487845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42" presetClass="entr" presetSubtype="0" fill="hold" nodeType="withEffect">
                                  <p:stCondLst>
                                    <p:cond delay="21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3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41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61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740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1300" fill="hold"/>
                                        <p:tgtEl>
                                          <p:spTgt spid="3"/>
                                        </p:tgtEl>
                                        <p:attrNameLst>
                                          <p:attrName>ppt_x</p:attrName>
                                        </p:attrNameLst>
                                      </p:cBhvr>
                                      <p:tavLst>
                                        <p:tav tm="0">
                                          <p:val>
                                            <p:strVal val="#ppt_x"/>
                                          </p:val>
                                        </p:tav>
                                        <p:tav tm="100000">
                                          <p:val>
                                            <p:strVal val="#ppt_x"/>
                                          </p:val>
                                        </p:tav>
                                      </p:tavLst>
                                    </p:anim>
                                    <p:anim calcmode="lin" valueType="num">
                                      <p:cBhvr additive="base">
                                        <p:cTn id="36" dur="130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87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500" fill="hold"/>
                                        <p:tgtEl>
                                          <p:spTgt spid="5"/>
                                        </p:tgtEl>
                                        <p:attrNameLst>
                                          <p:attrName>ppt_x</p:attrName>
                                        </p:attrNameLst>
                                      </p:cBhvr>
                                      <p:tavLst>
                                        <p:tav tm="0">
                                          <p:val>
                                            <p:strVal val="#ppt_x"/>
                                          </p:val>
                                        </p:tav>
                                        <p:tav tm="100000">
                                          <p:val>
                                            <p:strVal val="#ppt_x"/>
                                          </p:val>
                                        </p:tav>
                                      </p:tavLst>
                                    </p:anim>
                                    <p:anim calcmode="lin" valueType="num">
                                      <p:cBhvr additive="base">
                                        <p:cTn id="40"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E0677F1-18C4-AD6E-C955-3A970E982793}"/>
              </a:ext>
            </a:extLst>
          </p:cNvPr>
          <p:cNvSpPr>
            <a:spLocks noGrp="1"/>
          </p:cNvSpPr>
          <p:nvPr>
            <p:ph idx="1"/>
          </p:nvPr>
        </p:nvSpPr>
        <p:spPr>
          <a:xfrm>
            <a:off x="175660" y="2160016"/>
            <a:ext cx="2070539" cy="3601212"/>
          </a:xfrm>
        </p:spPr>
        <p:txBody>
          <a:bodyPr>
            <a:normAutofit/>
          </a:bodyPr>
          <a:lstStyle/>
          <a:p>
            <a:pPr marL="0" indent="0">
              <a:buNone/>
            </a:pPr>
            <a:r>
              <a:rPr lang="en-US" dirty="0"/>
              <a:t>Framework in Karnataka</a:t>
            </a:r>
          </a:p>
        </p:txBody>
      </p:sp>
      <p:grpSp>
        <p:nvGrpSpPr>
          <p:cNvPr id="10" name="Group 9">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11"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18" name="Straight Connector 17">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FC67B99-EC0E-7A12-4E9A-4632A99C9995}"/>
              </a:ext>
            </a:extLst>
          </p:cNvPr>
          <p:cNvGrpSpPr>
            <a:grpSpLocks noChangeAspect="1"/>
          </p:cNvGrpSpPr>
          <p:nvPr/>
        </p:nvGrpSpPr>
        <p:grpSpPr bwMode="auto">
          <a:xfrm>
            <a:off x="2246201" y="399576"/>
            <a:ext cx="9358378" cy="5812698"/>
            <a:chOff x="2472" y="7532"/>
            <a:chExt cx="7200" cy="4487"/>
          </a:xfrm>
        </p:grpSpPr>
        <p:sp>
          <p:nvSpPr>
            <p:cNvPr id="19" name="AutoShape 14">
              <a:extLst>
                <a:ext uri="{FF2B5EF4-FFF2-40B4-BE49-F238E27FC236}">
                  <a16:creationId xmlns:a16="http://schemas.microsoft.com/office/drawing/2014/main" id="{A217D467-4D43-FA01-2DF6-93E9E77F0F22}"/>
                </a:ext>
              </a:extLst>
            </p:cNvPr>
            <p:cNvSpPr>
              <a:spLocks noChangeAspect="1" noChangeArrowheads="1" noTextEdit="1"/>
            </p:cNvSpPr>
            <p:nvPr/>
          </p:nvSpPr>
          <p:spPr bwMode="auto">
            <a:xfrm>
              <a:off x="2472" y="7532"/>
              <a:ext cx="7200" cy="4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grpSp>
          <p:nvGrpSpPr>
            <p:cNvPr id="20" name="Group 2">
              <a:extLst>
                <a:ext uri="{FF2B5EF4-FFF2-40B4-BE49-F238E27FC236}">
                  <a16:creationId xmlns:a16="http://schemas.microsoft.com/office/drawing/2014/main" id="{E7A0D86B-4944-9A60-8BB4-4B7132B76712}"/>
                </a:ext>
              </a:extLst>
            </p:cNvPr>
            <p:cNvGrpSpPr>
              <a:grpSpLocks/>
            </p:cNvGrpSpPr>
            <p:nvPr/>
          </p:nvGrpSpPr>
          <p:grpSpPr bwMode="auto">
            <a:xfrm>
              <a:off x="2601" y="7590"/>
              <a:ext cx="6771" cy="4320"/>
              <a:chOff x="2601" y="7542"/>
              <a:chExt cx="6771" cy="4319"/>
            </a:xfrm>
          </p:grpSpPr>
          <p:grpSp>
            <p:nvGrpSpPr>
              <p:cNvPr id="21" name="Group 10">
                <a:extLst>
                  <a:ext uri="{FF2B5EF4-FFF2-40B4-BE49-F238E27FC236}">
                    <a16:creationId xmlns:a16="http://schemas.microsoft.com/office/drawing/2014/main" id="{86A8C39D-7F64-281B-16FE-AE2CED39A527}"/>
                  </a:ext>
                </a:extLst>
              </p:cNvPr>
              <p:cNvGrpSpPr>
                <a:grpSpLocks/>
              </p:cNvGrpSpPr>
              <p:nvPr/>
            </p:nvGrpSpPr>
            <p:grpSpPr bwMode="auto">
              <a:xfrm>
                <a:off x="2601" y="7542"/>
                <a:ext cx="6771" cy="4176"/>
                <a:chOff x="2643" y="7551"/>
                <a:chExt cx="6771" cy="4176"/>
              </a:xfrm>
            </p:grpSpPr>
            <p:sp>
              <p:nvSpPr>
                <p:cNvPr id="29" name="AutoShape 13">
                  <a:extLst>
                    <a:ext uri="{FF2B5EF4-FFF2-40B4-BE49-F238E27FC236}">
                      <a16:creationId xmlns:a16="http://schemas.microsoft.com/office/drawing/2014/main" id="{FB954459-BF8F-26D6-5E95-6ADECCCFA26E}"/>
                    </a:ext>
                  </a:extLst>
                </p:cNvPr>
                <p:cNvSpPr>
                  <a:spLocks noChangeArrowheads="1"/>
                </p:cNvSpPr>
                <p:nvPr/>
              </p:nvSpPr>
              <p:spPr bwMode="auto">
                <a:xfrm>
                  <a:off x="2643" y="9814"/>
                  <a:ext cx="6771" cy="480"/>
                </a:xfrm>
                <a:prstGeom prst="roundRect">
                  <a:avLst>
                    <a:gd name="adj" fmla="val 16667"/>
                  </a:avLst>
                </a:prstGeom>
                <a:solidFill>
                  <a:srgbClr val="FFFF66"/>
                </a:solidFill>
                <a:ln w="9525">
                  <a:round/>
                  <a:headEnd/>
                  <a:tailEnd/>
                </a:ln>
                <a:scene3d>
                  <a:camera prst="legacyPerspectiveTopRight"/>
                  <a:lightRig rig="legacyFlat3" dir="b"/>
                </a:scene3d>
                <a:sp3d extrusionH="430200" prstMaterial="legacyMatte">
                  <a:bevelT w="13500" h="13500" prst="angle"/>
                  <a:bevelB w="13500" h="13500" prst="angle"/>
                  <a:extrusionClr>
                    <a:srgbClr val="FFFF66"/>
                  </a:extrusionClr>
                  <a:contourClr>
                    <a:srgbClr val="FFFF66"/>
                  </a:contourClr>
                </a:sp3d>
              </p:spPr>
              <p:txBody>
                <a:bodyPr lIns="18000" tIns="10800" rIns="18000" bIns="10800"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   </a:t>
                  </a:r>
                  <a:r>
                    <a:rPr kumimoji="0" lang="en-US"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KEY THEMES</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0" name="AutoShape 12">
                  <a:extLst>
                    <a:ext uri="{FF2B5EF4-FFF2-40B4-BE49-F238E27FC236}">
                      <a16:creationId xmlns:a16="http://schemas.microsoft.com/office/drawing/2014/main" id="{85D756D4-ACDE-C52C-74E0-042E49DF0B24}"/>
                    </a:ext>
                  </a:extLst>
                </p:cNvPr>
                <p:cNvSpPr>
                  <a:spLocks noChangeArrowheads="1"/>
                </p:cNvSpPr>
                <p:nvPr/>
              </p:nvSpPr>
              <p:spPr bwMode="auto">
                <a:xfrm>
                  <a:off x="2643" y="11313"/>
                  <a:ext cx="6771" cy="414"/>
                </a:xfrm>
                <a:prstGeom prst="roundRect">
                  <a:avLst>
                    <a:gd name="adj" fmla="val 16667"/>
                  </a:avLst>
                </a:prstGeom>
                <a:solidFill>
                  <a:srgbClr val="FFFF66"/>
                </a:solidFill>
                <a:ln w="9525">
                  <a:round/>
                  <a:headEnd/>
                  <a:tailEnd/>
                </a:ln>
                <a:scene3d>
                  <a:camera prst="legacyPerspectiveTopRight"/>
                  <a:lightRig rig="legacyFlat3" dir="b"/>
                </a:scene3d>
                <a:sp3d extrusionH="430200" prstMaterial="legacyMatte">
                  <a:bevelT w="13500" h="13500" prst="angle"/>
                  <a:bevelB w="13500" h="13500" prst="angle"/>
                  <a:extrusionClr>
                    <a:srgbClr val="FFFF66"/>
                  </a:extrusionClr>
                  <a:contourClr>
                    <a:srgbClr val="FFFF66"/>
                  </a:contourClr>
                </a:sp3d>
              </p:spPr>
              <p:txBody>
                <a:bodyPr lIns="18000" tIns="10800" rIns="18000" bIns="10800"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   </a:t>
                  </a:r>
                  <a:r>
                    <a:rPr kumimoji="0" lang="en-US"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SUPPORTING THEMES</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1" name="AutoShape 11">
                  <a:extLst>
                    <a:ext uri="{FF2B5EF4-FFF2-40B4-BE49-F238E27FC236}">
                      <a16:creationId xmlns:a16="http://schemas.microsoft.com/office/drawing/2014/main" id="{A03B2FE5-CAD0-409E-83F3-2D590DA71D50}"/>
                    </a:ext>
                  </a:extLst>
                </p:cNvPr>
                <p:cNvSpPr>
                  <a:spLocks noChangeArrowheads="1"/>
                </p:cNvSpPr>
                <p:nvPr/>
              </p:nvSpPr>
              <p:spPr bwMode="auto">
                <a:xfrm>
                  <a:off x="4071" y="7551"/>
                  <a:ext cx="5343" cy="1933"/>
                </a:xfrm>
                <a:prstGeom prst="triangle">
                  <a:avLst>
                    <a:gd name="adj" fmla="val 50000"/>
                  </a:avLst>
                </a:prstGeom>
                <a:solidFill>
                  <a:srgbClr val="FFFFCC"/>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FFFFCC"/>
                  </a:extrusionClr>
                  <a:contourClr>
                    <a:srgbClr val="FFFFCC"/>
                  </a:contourClr>
                </a:sp3d>
              </p:spPr>
              <p:txBody>
                <a:bodyPr lIns="18000" tIns="0" rIns="18000" bIns="0">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IMPACT</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Enhanced access and security of water resources and services in the river basin</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oup 3">
                <a:extLst>
                  <a:ext uri="{FF2B5EF4-FFF2-40B4-BE49-F238E27FC236}">
                    <a16:creationId xmlns:a16="http://schemas.microsoft.com/office/drawing/2014/main" id="{40544D3D-D59D-C1FC-0184-4AFCA69825C5}"/>
                  </a:ext>
                </a:extLst>
              </p:cNvPr>
              <p:cNvGrpSpPr>
                <a:grpSpLocks/>
              </p:cNvGrpSpPr>
              <p:nvPr/>
            </p:nvGrpSpPr>
            <p:grpSpPr bwMode="auto">
              <a:xfrm>
                <a:off x="4205" y="9624"/>
                <a:ext cx="4989" cy="2237"/>
                <a:chOff x="4205" y="9624"/>
                <a:chExt cx="4989" cy="2237"/>
              </a:xfrm>
            </p:grpSpPr>
            <p:sp>
              <p:nvSpPr>
                <p:cNvPr id="23" name="Rectangle 9">
                  <a:extLst>
                    <a:ext uri="{FF2B5EF4-FFF2-40B4-BE49-F238E27FC236}">
                      <a16:creationId xmlns:a16="http://schemas.microsoft.com/office/drawing/2014/main" id="{CCAA841F-B13D-FDAB-3CB0-F5BC76DDCBE6}"/>
                    </a:ext>
                  </a:extLst>
                </p:cNvPr>
                <p:cNvSpPr>
                  <a:spLocks noChangeArrowheads="1"/>
                </p:cNvSpPr>
                <p:nvPr/>
              </p:nvSpPr>
              <p:spPr bwMode="auto">
                <a:xfrm>
                  <a:off x="4205" y="9625"/>
                  <a:ext cx="1040" cy="813"/>
                </a:xfrm>
                <a:prstGeom prst="rect">
                  <a:avLst/>
                </a:prstGeom>
                <a:solidFill>
                  <a:srgbClr val="FFC000"/>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FFC000"/>
                  </a:extrusionClr>
                  <a:contourClr>
                    <a:srgbClr val="FFC000"/>
                  </a:contourClr>
                </a:sp3d>
              </p:spPr>
              <p:txBody>
                <a:bodyPr lIns="18000" tIns="10800" rIns="18000" bIns="10800"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Institutions and Policies for IWRM</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4" name="Rectangle 8">
                  <a:extLst>
                    <a:ext uri="{FF2B5EF4-FFF2-40B4-BE49-F238E27FC236}">
                      <a16:creationId xmlns:a16="http://schemas.microsoft.com/office/drawing/2014/main" id="{D79C9B35-1061-7FC4-3AC7-6FB791FC2476}"/>
                    </a:ext>
                  </a:extLst>
                </p:cNvPr>
                <p:cNvSpPr>
                  <a:spLocks noChangeArrowheads="1"/>
                </p:cNvSpPr>
                <p:nvPr/>
              </p:nvSpPr>
              <p:spPr bwMode="auto">
                <a:xfrm>
                  <a:off x="4205" y="11194"/>
                  <a:ext cx="2373" cy="667"/>
                </a:xfrm>
                <a:prstGeom prst="rect">
                  <a:avLst/>
                </a:prstGeom>
                <a:solidFill>
                  <a:srgbClr val="B6DDE8"/>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B6DDE8"/>
                  </a:extrusionClr>
                  <a:contourClr>
                    <a:srgbClr val="B6DDE8"/>
                  </a:contourClr>
                </a:sp3d>
              </p:spPr>
              <p:txBody>
                <a:bodyPr lIns="18000" tIns="10800" rIns="18000" bIns="10800"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Data, Information,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Knowledge Management</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 name="Rectangle 7">
                  <a:extLst>
                    <a:ext uri="{FF2B5EF4-FFF2-40B4-BE49-F238E27FC236}">
                      <a16:creationId xmlns:a16="http://schemas.microsoft.com/office/drawing/2014/main" id="{F246EF71-5A6E-C139-01B7-066CFE409470}"/>
                    </a:ext>
                  </a:extLst>
                </p:cNvPr>
                <p:cNvSpPr>
                  <a:spLocks noChangeArrowheads="1"/>
                </p:cNvSpPr>
                <p:nvPr/>
              </p:nvSpPr>
              <p:spPr bwMode="auto">
                <a:xfrm>
                  <a:off x="6837" y="9625"/>
                  <a:ext cx="1040" cy="813"/>
                </a:xfrm>
                <a:prstGeom prst="rect">
                  <a:avLst/>
                </a:prstGeom>
                <a:solidFill>
                  <a:srgbClr val="FFC000"/>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FFC000"/>
                  </a:extrusionClr>
                  <a:contourClr>
                    <a:srgbClr val="FFC000"/>
                  </a:contourClr>
                </a:sp3d>
              </p:spPr>
              <p:txBody>
                <a:bodyPr lIns="18000" tIns="10800" rIns="18000" bIns="10800"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Water Use Efficiency and Water Productivity</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6" name="Rectangle 6">
                  <a:extLst>
                    <a:ext uri="{FF2B5EF4-FFF2-40B4-BE49-F238E27FC236}">
                      <a16:creationId xmlns:a16="http://schemas.microsoft.com/office/drawing/2014/main" id="{A8E89D05-7AE5-9CB7-50E2-BEDE183C9A39}"/>
                    </a:ext>
                  </a:extLst>
                </p:cNvPr>
                <p:cNvSpPr>
                  <a:spLocks noChangeArrowheads="1"/>
                </p:cNvSpPr>
                <p:nvPr/>
              </p:nvSpPr>
              <p:spPr bwMode="auto">
                <a:xfrm>
                  <a:off x="6837" y="11194"/>
                  <a:ext cx="2357" cy="667"/>
                </a:xfrm>
                <a:prstGeom prst="rect">
                  <a:avLst/>
                </a:prstGeom>
                <a:solidFill>
                  <a:srgbClr val="B6DDE8"/>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B6DDE8"/>
                  </a:extrusionClr>
                  <a:contourClr>
                    <a:srgbClr val="B6DDE8"/>
                  </a:contourClr>
                </a:sp3d>
              </p:spPr>
              <p:txBody>
                <a:bodyPr lIns="18000" tIns="10800" rIns="18000" bIns="10800"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Stakeholder Involvement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Capacity Building</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7" name="Rectangle 5">
                  <a:extLst>
                    <a:ext uri="{FF2B5EF4-FFF2-40B4-BE49-F238E27FC236}">
                      <a16:creationId xmlns:a16="http://schemas.microsoft.com/office/drawing/2014/main" id="{0E0121C0-E208-21B7-FA04-178ACA5369FD}"/>
                    </a:ext>
                  </a:extLst>
                </p:cNvPr>
                <p:cNvSpPr>
                  <a:spLocks noChangeArrowheads="1"/>
                </p:cNvSpPr>
                <p:nvPr/>
              </p:nvSpPr>
              <p:spPr bwMode="auto">
                <a:xfrm>
                  <a:off x="8154" y="9624"/>
                  <a:ext cx="1040" cy="814"/>
                </a:xfrm>
                <a:prstGeom prst="rect">
                  <a:avLst/>
                </a:prstGeom>
                <a:solidFill>
                  <a:srgbClr val="FFC000"/>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FFC000"/>
                  </a:extrusionClr>
                  <a:contourClr>
                    <a:srgbClr val="FFC000"/>
                  </a:contourClr>
                </a:sp3d>
              </p:spPr>
              <p:txBody>
                <a:bodyPr lIns="18000" tIns="10800" rIns="18000" bIns="10800"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IWRM Based Irrigation Management</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8" name="Rectangle 4">
                  <a:extLst>
                    <a:ext uri="{FF2B5EF4-FFF2-40B4-BE49-F238E27FC236}">
                      <a16:creationId xmlns:a16="http://schemas.microsoft.com/office/drawing/2014/main" id="{20754161-A942-57FD-4E68-3E48D4BCD4F1}"/>
                    </a:ext>
                  </a:extLst>
                </p:cNvPr>
                <p:cNvSpPr>
                  <a:spLocks noChangeArrowheads="1"/>
                </p:cNvSpPr>
                <p:nvPr/>
              </p:nvSpPr>
              <p:spPr bwMode="auto">
                <a:xfrm>
                  <a:off x="5521" y="9625"/>
                  <a:ext cx="1040" cy="814"/>
                </a:xfrm>
                <a:prstGeom prst="rect">
                  <a:avLst/>
                </a:prstGeom>
                <a:solidFill>
                  <a:srgbClr val="FFC000"/>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FFC000"/>
                  </a:extrusionClr>
                  <a:contourClr>
                    <a:srgbClr val="FFC000"/>
                  </a:contourClr>
                </a:sp3d>
              </p:spPr>
              <p:txBody>
                <a:bodyPr lIns="18000" tIns="10800" rIns="18000" bIns="10800"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Integrated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River Basin Management</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grpSp>
    </p:spTree>
    <p:extLst>
      <p:ext uri="{BB962C8B-B14F-4D97-AF65-F5344CB8AC3E}">
        <p14:creationId xmlns:p14="http://schemas.microsoft.com/office/powerpoint/2010/main" val="300567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4" name="Oval 13">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8" name="Straight Connector 27">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91299F-DD41-49CA-A212-C6524239222E}"/>
              </a:ext>
            </a:extLst>
          </p:cNvPr>
          <p:cNvSpPr/>
          <p:nvPr/>
        </p:nvSpPr>
        <p:spPr>
          <a:xfrm>
            <a:off x="565150" y="685726"/>
            <a:ext cx="10130224" cy="1268984"/>
          </a:xfrm>
          <a:prstGeom prst="rect">
            <a:avLst/>
          </a:prstGeom>
        </p:spPr>
        <p:txBody>
          <a:bodyPr vert="horz" lIns="91440" tIns="45720" rIns="91440" bIns="45720" rtlCol="0" anchor="t">
            <a:normAutofit/>
          </a:bodyPr>
          <a:lstStyle/>
          <a:p>
            <a:pPr>
              <a:spcBef>
                <a:spcPct val="0"/>
              </a:spcBef>
              <a:spcAft>
                <a:spcPts val="600"/>
              </a:spcAft>
              <a:defRPr/>
            </a:pPr>
            <a:r>
              <a:rPr lang="en-US" altLang="en-US" sz="3600" b="1" dirty="0">
                <a:latin typeface="+mj-lt"/>
                <a:ea typeface="+mj-ea"/>
                <a:cs typeface="+mj-cs"/>
              </a:rPr>
              <a:t>National Water Policy context for setting up of SWIC</a:t>
            </a:r>
          </a:p>
        </p:txBody>
      </p:sp>
      <p:sp>
        <p:nvSpPr>
          <p:cNvPr id="8" name="Rectangle 7">
            <a:extLst>
              <a:ext uri="{FF2B5EF4-FFF2-40B4-BE49-F238E27FC236}">
                <a16:creationId xmlns:a16="http://schemas.microsoft.com/office/drawing/2014/main" id="{90854FC5-6F0C-4537-BA2A-91AD7E2EB5CA}"/>
              </a:ext>
            </a:extLst>
          </p:cNvPr>
          <p:cNvSpPr/>
          <p:nvPr/>
        </p:nvSpPr>
        <p:spPr>
          <a:xfrm>
            <a:off x="565150" y="2160016"/>
            <a:ext cx="10130224" cy="3601212"/>
          </a:xfrm>
          <a:prstGeom prst="rect">
            <a:avLst/>
          </a:prstGeom>
        </p:spPr>
        <p:txBody>
          <a:bodyPr vert="horz" lIns="91440" tIns="45720" rIns="91440" bIns="45720" rtlCol="0">
            <a:normAutofit lnSpcReduction="10000"/>
          </a:bodyPr>
          <a:lstStyle/>
          <a:p>
            <a:pPr marL="457200" indent="-228600">
              <a:spcBef>
                <a:spcPts val="900"/>
              </a:spcBef>
              <a:buClr>
                <a:schemeClr val="tx2"/>
              </a:buClr>
              <a:buFont typeface="Arial" panose="020B0604020202020204" pitchFamily="34" charset="0"/>
              <a:buChar char="•"/>
            </a:pPr>
            <a:r>
              <a:rPr lang="en-IN" dirty="0"/>
              <a:t>The National Water Policy 2002, dealt with Information System in Paras 2.1, 2.2 &amp; 2.3:</a:t>
            </a:r>
            <a:endParaRPr lang="en-US" dirty="0"/>
          </a:p>
          <a:p>
            <a:pPr marL="914400" lvl="1" indent="-228600">
              <a:spcBef>
                <a:spcPts val="900"/>
              </a:spcBef>
              <a:buClr>
                <a:schemeClr val="tx2"/>
              </a:buClr>
              <a:buFont typeface="Arial" panose="020B0604020202020204" pitchFamily="34" charset="0"/>
              <a:buChar char="•"/>
            </a:pPr>
            <a:r>
              <a:rPr lang="en-US" dirty="0"/>
              <a:t>2.1 A well-developed information system, for water related data in its entirety, at the national/ state level</a:t>
            </a:r>
          </a:p>
          <a:p>
            <a:pPr marL="914400" lvl="1" indent="-228600">
              <a:spcBef>
                <a:spcPts val="900"/>
              </a:spcBef>
              <a:buClr>
                <a:schemeClr val="tx2"/>
              </a:buClr>
              <a:buFont typeface="Arial" panose="020B0604020202020204" pitchFamily="34" charset="0"/>
              <a:buChar char="•"/>
            </a:pPr>
            <a:r>
              <a:rPr lang="en-US" dirty="0"/>
              <a:t>2.2 Standards for coding, classification, processing of data and methods / procedures for its collection should be adopted</a:t>
            </a:r>
          </a:p>
          <a:p>
            <a:pPr marL="914400" lvl="1" indent="-228600">
              <a:spcBef>
                <a:spcPts val="900"/>
              </a:spcBef>
              <a:buClr>
                <a:schemeClr val="tx2"/>
              </a:buClr>
              <a:buFont typeface="Arial" panose="020B0604020202020204" pitchFamily="34" charset="0"/>
              <a:buChar char="•"/>
            </a:pPr>
            <a:r>
              <a:rPr lang="en-US" dirty="0"/>
              <a:t>2.3 Apart from the data regarding water availability and actual water use, the system should also include comprehensive and reliable projections of current and future demands of water</a:t>
            </a:r>
          </a:p>
          <a:p>
            <a:pPr marL="457200" lvl="0" indent="-228600">
              <a:spcBef>
                <a:spcPts val="900"/>
              </a:spcBef>
              <a:buClr>
                <a:schemeClr val="tx2"/>
              </a:buClr>
              <a:buFont typeface="Arial" panose="020B0604020202020204" pitchFamily="34" charset="0"/>
              <a:buChar char="•"/>
            </a:pPr>
            <a:r>
              <a:rPr lang="en-IN" dirty="0"/>
              <a:t>The National Water Policy 2012 in its Section 14 dealt with Database &amp; Information System:</a:t>
            </a:r>
            <a:endParaRPr lang="en-US" dirty="0"/>
          </a:p>
          <a:p>
            <a:pPr marL="914400" lvl="1" indent="-228600">
              <a:spcBef>
                <a:spcPts val="900"/>
              </a:spcBef>
              <a:buClr>
                <a:schemeClr val="tx2"/>
              </a:buClr>
              <a:buFont typeface="Arial" panose="020B0604020202020204" pitchFamily="34" charset="0"/>
              <a:buChar char="•"/>
            </a:pPr>
            <a:r>
              <a:rPr lang="en-IN" dirty="0"/>
              <a:t>14.1 A National Water Informatics Centre should be established</a:t>
            </a:r>
            <a:endParaRPr lang="en-US" dirty="0"/>
          </a:p>
        </p:txBody>
      </p:sp>
      <p:sp>
        <p:nvSpPr>
          <p:cNvPr id="5" name="Slide Number Placeholder 4">
            <a:extLst>
              <a:ext uri="{FF2B5EF4-FFF2-40B4-BE49-F238E27FC236}">
                <a16:creationId xmlns:a16="http://schemas.microsoft.com/office/drawing/2014/main" id="{79DCC159-0D1A-4D73-A519-7EF7A6D4B5E7}"/>
              </a:ext>
            </a:extLst>
          </p:cNvPr>
          <p:cNvSpPr>
            <a:spLocks noGrp="1"/>
          </p:cNvSpPr>
          <p:nvPr>
            <p:ph type="sldNum" sz="quarter" idx="11"/>
          </p:nvPr>
        </p:nvSpPr>
        <p:spPr>
          <a:xfrm>
            <a:off x="10817352" y="6144768"/>
            <a:ext cx="813816" cy="365125"/>
          </a:xfrm>
        </p:spPr>
        <p:txBody>
          <a:bodyPr vert="horz" lIns="91440" tIns="45720" rIns="91440" bIns="45720" rtlCol="0" anchor="ctr">
            <a:normAutofit/>
          </a:bodyPr>
          <a:lstStyle/>
          <a:p>
            <a:pPr>
              <a:spcAft>
                <a:spcPts val="600"/>
              </a:spcAft>
            </a:pPr>
            <a:fld id="{0BD39687-C065-49F5-81A5-76C007B4F024}" type="slidenum">
              <a:rPr lang="en-US" smtClean="0"/>
              <a:pPr>
                <a:spcAft>
                  <a:spcPts val="600"/>
                </a:spcAft>
              </a:pPr>
              <a:t>4</a:t>
            </a:fld>
            <a:endParaRPr lang="en-US"/>
          </a:p>
        </p:txBody>
      </p:sp>
      <p:grpSp>
        <p:nvGrpSpPr>
          <p:cNvPr id="32" name="Group 31">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33"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0" name="Straight Connector 39">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921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4" name="Oval 13">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8" name="Straight Connector 27">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91299F-DD41-49CA-A212-C6524239222E}"/>
              </a:ext>
            </a:extLst>
          </p:cNvPr>
          <p:cNvSpPr/>
          <p:nvPr/>
        </p:nvSpPr>
        <p:spPr>
          <a:xfrm>
            <a:off x="565150" y="579502"/>
            <a:ext cx="10130224" cy="1268984"/>
          </a:xfrm>
          <a:prstGeom prst="rect">
            <a:avLst/>
          </a:prstGeom>
        </p:spPr>
        <p:txBody>
          <a:bodyPr vert="horz" lIns="91440" tIns="45720" rIns="91440" bIns="45720" rtlCol="0" anchor="t">
            <a:normAutofit/>
          </a:bodyPr>
          <a:lstStyle/>
          <a:p>
            <a:pPr>
              <a:spcBef>
                <a:spcPct val="0"/>
              </a:spcBef>
              <a:spcAft>
                <a:spcPts val="600"/>
              </a:spcAft>
              <a:defRPr/>
            </a:pPr>
            <a:r>
              <a:rPr lang="en-US" altLang="en-US" sz="3600" b="1" dirty="0">
                <a:latin typeface="+mj-lt"/>
                <a:ea typeface="+mj-ea"/>
                <a:cs typeface="+mj-cs"/>
              </a:rPr>
              <a:t>State Water Policy context for setting up of Information systems in Karnataka</a:t>
            </a:r>
          </a:p>
        </p:txBody>
      </p:sp>
      <p:sp>
        <p:nvSpPr>
          <p:cNvPr id="8" name="Rectangle 7">
            <a:extLst>
              <a:ext uri="{FF2B5EF4-FFF2-40B4-BE49-F238E27FC236}">
                <a16:creationId xmlns:a16="http://schemas.microsoft.com/office/drawing/2014/main" id="{90854FC5-6F0C-4537-BA2A-91AD7E2EB5CA}"/>
              </a:ext>
            </a:extLst>
          </p:cNvPr>
          <p:cNvSpPr/>
          <p:nvPr/>
        </p:nvSpPr>
        <p:spPr>
          <a:xfrm>
            <a:off x="565150" y="2160016"/>
            <a:ext cx="10130224" cy="3601212"/>
          </a:xfrm>
          <a:prstGeom prst="rect">
            <a:avLst/>
          </a:prstGeom>
        </p:spPr>
        <p:txBody>
          <a:bodyPr vert="horz" lIns="91440" tIns="45720" rIns="91440" bIns="45720" rtlCol="0">
            <a:normAutofit/>
          </a:bodyPr>
          <a:lstStyle/>
          <a:p>
            <a:pPr marL="457200" lvl="0" indent="-228600">
              <a:spcBef>
                <a:spcPts val="900"/>
              </a:spcBef>
              <a:buClr>
                <a:schemeClr val="tx2"/>
              </a:buClr>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79DCC159-0D1A-4D73-A519-7EF7A6D4B5E7}"/>
              </a:ext>
            </a:extLst>
          </p:cNvPr>
          <p:cNvSpPr>
            <a:spLocks noGrp="1"/>
          </p:cNvSpPr>
          <p:nvPr>
            <p:ph type="sldNum" sz="quarter" idx="11"/>
          </p:nvPr>
        </p:nvSpPr>
        <p:spPr>
          <a:xfrm>
            <a:off x="10817352" y="6144768"/>
            <a:ext cx="813816" cy="365125"/>
          </a:xfrm>
        </p:spPr>
        <p:txBody>
          <a:bodyPr vert="horz" lIns="91440" tIns="45720" rIns="91440" bIns="45720" rtlCol="0" anchor="ctr">
            <a:normAutofit/>
          </a:bodyPr>
          <a:lstStyle/>
          <a:p>
            <a:pPr>
              <a:spcAft>
                <a:spcPts val="600"/>
              </a:spcAft>
            </a:pPr>
            <a:fld id="{0BD39687-C065-49F5-81A5-76C007B4F024}" type="slidenum">
              <a:rPr lang="en-US" smtClean="0"/>
              <a:pPr>
                <a:spcAft>
                  <a:spcPts val="600"/>
                </a:spcAft>
              </a:pPr>
              <a:t>5</a:t>
            </a:fld>
            <a:endParaRPr lang="en-US"/>
          </a:p>
        </p:txBody>
      </p:sp>
      <p:grpSp>
        <p:nvGrpSpPr>
          <p:cNvPr id="32" name="Group 31">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33"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0" name="Straight Connector 39">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11AFE054-0A93-9D92-7AE6-62C499535119}"/>
              </a:ext>
            </a:extLst>
          </p:cNvPr>
          <p:cNvGraphicFramePr>
            <a:graphicFrameLocks noGrp="1"/>
          </p:cNvGraphicFramePr>
          <p:nvPr>
            <p:extLst>
              <p:ext uri="{D42A27DB-BD31-4B8C-83A1-F6EECF244321}">
                <p14:modId xmlns:p14="http://schemas.microsoft.com/office/powerpoint/2010/main" val="540904977"/>
              </p:ext>
            </p:extLst>
          </p:nvPr>
        </p:nvGraphicFramePr>
        <p:xfrm>
          <a:off x="769884" y="1733108"/>
          <a:ext cx="10287975" cy="4282440"/>
        </p:xfrm>
        <a:graphic>
          <a:graphicData uri="http://schemas.openxmlformats.org/drawingml/2006/table">
            <a:tbl>
              <a:tblPr firstRow="1" firstCol="1" bandRow="1">
                <a:tableStyleId>{5C22544A-7EE6-4342-B048-85BDC9FD1C3A}</a:tableStyleId>
              </a:tblPr>
              <a:tblGrid>
                <a:gridCol w="10287975">
                  <a:extLst>
                    <a:ext uri="{9D8B030D-6E8A-4147-A177-3AD203B41FA5}">
                      <a16:colId xmlns:a16="http://schemas.microsoft.com/office/drawing/2014/main" val="1851783420"/>
                    </a:ext>
                  </a:extLst>
                </a:gridCol>
              </a:tblGrid>
              <a:tr h="4181673">
                <a:tc>
                  <a:txBody>
                    <a:bodyPr/>
                    <a:lstStyle/>
                    <a:p>
                      <a:pPr marL="450215" indent="-450215" algn="just">
                        <a:spcBef>
                          <a:spcPts val="600"/>
                        </a:spcBef>
                        <a:spcAft>
                          <a:spcPts val="600"/>
                        </a:spcAft>
                      </a:pPr>
                      <a:endParaRPr lang="en-AU" sz="700" dirty="0">
                        <a:effectLst/>
                      </a:endParaRPr>
                    </a:p>
                    <a:p>
                      <a:pPr marL="450215" indent="-450215" algn="just">
                        <a:spcBef>
                          <a:spcPts val="600"/>
                        </a:spcBef>
                        <a:spcAft>
                          <a:spcPts val="600"/>
                        </a:spcAft>
                      </a:pPr>
                      <a:r>
                        <a:rPr lang="en-AU" sz="1800" dirty="0">
                          <a:effectLst/>
                        </a:rPr>
                        <a:t>3.8.1 A State wide ‘Karnataka Water Resources Information System’ (KWRIS) will be developed.  This will integrate data collected and maintained by the various government agency data custodians and according to national data standards. </a:t>
                      </a:r>
                    </a:p>
                    <a:p>
                      <a:pPr marL="450215" indent="-450215" algn="just">
                        <a:spcBef>
                          <a:spcPts val="600"/>
                        </a:spcBef>
                        <a:spcAft>
                          <a:spcPts val="600"/>
                        </a:spcAft>
                      </a:pPr>
                      <a:r>
                        <a:rPr lang="en-AU" sz="1800" dirty="0">
                          <a:effectLst/>
                        </a:rPr>
                        <a:t>3.8.2 Hydro-meteorological; surface water; groundwater; quantity and quality; monitoring networks will be reviewed and upgraded as necessary to address the new emerging challenges.  Land and water use and demands will be assessed from time to time.</a:t>
                      </a:r>
                      <a:endParaRPr lang="en-IN" sz="1800" dirty="0">
                        <a:effectLst/>
                      </a:endParaRPr>
                    </a:p>
                    <a:p>
                      <a:pPr marL="450215" indent="-450215" algn="just">
                        <a:spcBef>
                          <a:spcPts val="600"/>
                        </a:spcBef>
                        <a:spcAft>
                          <a:spcPts val="600"/>
                        </a:spcAft>
                      </a:pPr>
                      <a:r>
                        <a:rPr lang="en-AU" sz="1800" dirty="0">
                          <a:effectLst/>
                        </a:rPr>
                        <a:t>3.8.3 Institutional arrangements to collect, monitor and process all the water data parameters will be reviewed and a single agency being responsible for these responsibilities will be explored, like WRDO under WRD with expanded multi-disciplinary team</a:t>
                      </a:r>
                      <a:endParaRPr lang="en-IN" sz="1800" dirty="0">
                        <a:effectLst/>
                      </a:endParaRPr>
                    </a:p>
                    <a:p>
                      <a:pPr marL="450215" indent="-450215" algn="just">
                        <a:spcBef>
                          <a:spcPts val="600"/>
                        </a:spcBef>
                        <a:spcAft>
                          <a:spcPts val="600"/>
                        </a:spcAft>
                      </a:pPr>
                      <a:r>
                        <a:rPr lang="en-AU" sz="1800" dirty="0">
                          <a:effectLst/>
                        </a:rPr>
                        <a:t>3.8.4	A State ‘Karnataka Water Resources Inventory’ will be produced to assess the extent, uses and condition of the State’s water resources and to form a basis for determining future policy, river basin and sub-basin planning needs. </a:t>
                      </a:r>
                    </a:p>
                  </a:txBody>
                  <a:tcPr marL="42525" marR="42525" marT="0" marB="0"/>
                </a:tc>
                <a:extLst>
                  <a:ext uri="{0D108BD9-81ED-4DB2-BD59-A6C34878D82A}">
                    <a16:rowId xmlns:a16="http://schemas.microsoft.com/office/drawing/2014/main" val="3153303179"/>
                  </a:ext>
                </a:extLst>
              </a:tr>
            </a:tbl>
          </a:graphicData>
        </a:graphic>
      </p:graphicFrame>
    </p:spTree>
    <p:extLst>
      <p:ext uri="{BB962C8B-B14F-4D97-AF65-F5344CB8AC3E}">
        <p14:creationId xmlns:p14="http://schemas.microsoft.com/office/powerpoint/2010/main" val="17849134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4" name="Oval 13">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8" name="Straight Connector 27">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91299F-DD41-49CA-A212-C6524239222E}"/>
              </a:ext>
            </a:extLst>
          </p:cNvPr>
          <p:cNvSpPr/>
          <p:nvPr/>
        </p:nvSpPr>
        <p:spPr>
          <a:xfrm>
            <a:off x="678522" y="260086"/>
            <a:ext cx="10130224" cy="1268984"/>
          </a:xfrm>
          <a:prstGeom prst="rect">
            <a:avLst/>
          </a:prstGeom>
        </p:spPr>
        <p:txBody>
          <a:bodyPr vert="horz" lIns="91440" tIns="45720" rIns="91440" bIns="45720" rtlCol="0" anchor="t">
            <a:normAutofit/>
          </a:bodyPr>
          <a:lstStyle/>
          <a:p>
            <a:pPr>
              <a:spcBef>
                <a:spcPct val="0"/>
              </a:spcBef>
              <a:spcAft>
                <a:spcPts val="600"/>
              </a:spcAft>
              <a:defRPr/>
            </a:pPr>
            <a:r>
              <a:rPr lang="en-US" altLang="en-US" sz="4000" b="1" dirty="0">
                <a:latin typeface="+mj-lt"/>
                <a:ea typeface="+mj-ea"/>
                <a:cs typeface="+mj-cs"/>
              </a:rPr>
              <a:t>Need for SWIC</a:t>
            </a:r>
          </a:p>
        </p:txBody>
      </p:sp>
      <p:sp>
        <p:nvSpPr>
          <p:cNvPr id="8" name="Rectangle 7">
            <a:extLst>
              <a:ext uri="{FF2B5EF4-FFF2-40B4-BE49-F238E27FC236}">
                <a16:creationId xmlns:a16="http://schemas.microsoft.com/office/drawing/2014/main" id="{90854FC5-6F0C-4537-BA2A-91AD7E2EB5CA}"/>
              </a:ext>
            </a:extLst>
          </p:cNvPr>
          <p:cNvSpPr/>
          <p:nvPr/>
        </p:nvSpPr>
        <p:spPr>
          <a:xfrm>
            <a:off x="565150" y="2160016"/>
            <a:ext cx="10130224" cy="3601212"/>
          </a:xfrm>
          <a:prstGeom prst="rect">
            <a:avLst/>
          </a:prstGeom>
        </p:spPr>
        <p:txBody>
          <a:bodyPr vert="horz" lIns="91440" tIns="45720" rIns="91440" bIns="45720" rtlCol="0">
            <a:normAutofit/>
          </a:bodyPr>
          <a:lstStyle/>
          <a:p>
            <a:pPr marL="457200" lvl="0" indent="-228600">
              <a:spcBef>
                <a:spcPts val="900"/>
              </a:spcBef>
              <a:buClr>
                <a:schemeClr val="tx2"/>
              </a:buClr>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79DCC159-0D1A-4D73-A519-7EF7A6D4B5E7}"/>
              </a:ext>
            </a:extLst>
          </p:cNvPr>
          <p:cNvSpPr>
            <a:spLocks noGrp="1"/>
          </p:cNvSpPr>
          <p:nvPr>
            <p:ph type="sldNum" sz="quarter" idx="11"/>
          </p:nvPr>
        </p:nvSpPr>
        <p:spPr>
          <a:xfrm>
            <a:off x="10817352" y="6144768"/>
            <a:ext cx="813816" cy="365125"/>
          </a:xfrm>
        </p:spPr>
        <p:txBody>
          <a:bodyPr vert="horz" lIns="91440" tIns="45720" rIns="91440" bIns="45720" rtlCol="0" anchor="ctr">
            <a:normAutofit/>
          </a:bodyPr>
          <a:lstStyle/>
          <a:p>
            <a:pPr>
              <a:spcAft>
                <a:spcPts val="600"/>
              </a:spcAft>
            </a:pPr>
            <a:fld id="{0BD39687-C065-49F5-81A5-76C007B4F024}" type="slidenum">
              <a:rPr lang="en-US" smtClean="0"/>
              <a:pPr>
                <a:spcAft>
                  <a:spcPts val="600"/>
                </a:spcAft>
              </a:pPr>
              <a:t>6</a:t>
            </a:fld>
            <a:endParaRPr lang="en-US"/>
          </a:p>
        </p:txBody>
      </p:sp>
      <p:grpSp>
        <p:nvGrpSpPr>
          <p:cNvPr id="32" name="Group 31">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33"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0" name="Straight Connector 39">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BBCF10A-C648-C8D5-6C52-7BCEEE68BF47}"/>
              </a:ext>
            </a:extLst>
          </p:cNvPr>
          <p:cNvSpPr txBox="1"/>
          <p:nvPr/>
        </p:nvSpPr>
        <p:spPr>
          <a:xfrm>
            <a:off x="511918" y="975161"/>
            <a:ext cx="11268956" cy="5185779"/>
          </a:xfrm>
          <a:prstGeom prst="rect">
            <a:avLst/>
          </a:prstGeom>
          <a:noFill/>
        </p:spPr>
        <p:txBody>
          <a:bodyPr wrap="square">
            <a:spAutoFit/>
          </a:bodyPr>
          <a:lstStyle/>
          <a:p>
            <a:pPr marL="342900" marR="0" lvl="0" indent="-342900" algn="just">
              <a:lnSpc>
                <a:spcPct val="115000"/>
              </a:lnSpc>
              <a:spcBef>
                <a:spcPts val="0"/>
              </a:spcBef>
              <a:spcAft>
                <a:spcPts val="1000"/>
              </a:spcAft>
              <a:buFont typeface="+mj-lt"/>
              <a:buAutoNum type="arabicPeriod"/>
            </a:pPr>
            <a:r>
              <a:rPr lang="en-IN" sz="2000" b="1" dirty="0">
                <a:effectLst/>
                <a:latin typeface="Calibri" panose="020F0502020204030204" pitchFamily="34" charset="0"/>
                <a:ea typeface="Calibri" panose="020F0502020204030204" pitchFamily="34" charset="0"/>
                <a:cs typeface="Mangal" panose="02040503050203030202" pitchFamily="18" charset="0"/>
              </a:rPr>
              <a:t>Data available with state is fragmented and stored in various forms across many departments/ organisations/ establishments of the concerned State.</a:t>
            </a:r>
            <a:endParaRPr lang="en-US" sz="2000" b="1"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lnSpc>
                <a:spcPct val="115000"/>
              </a:lnSpc>
              <a:spcBef>
                <a:spcPts val="0"/>
              </a:spcBef>
              <a:spcAft>
                <a:spcPts val="1000"/>
              </a:spcAft>
              <a:buFont typeface="+mj-lt"/>
              <a:buAutoNum type="arabicPeriod"/>
            </a:pPr>
            <a:r>
              <a:rPr lang="en-IN" sz="2000" b="1" dirty="0">
                <a:effectLst/>
                <a:latin typeface="Calibri" panose="020F0502020204030204" pitchFamily="34" charset="0"/>
                <a:ea typeface="Calibri" panose="020F0502020204030204" pitchFamily="34" charset="0"/>
                <a:cs typeface="Mangal" panose="02040503050203030202" pitchFamily="18" charset="0"/>
              </a:rPr>
              <a:t>For proper planning of water resources in terms of demand and supply side management, developing advance analytical tools and models, applications and Decision Support System, a centralized data platform integrated with geo-spatial data is the minimum requirement, along with adoption of uniform practice of data acquisition, validation and storage.</a:t>
            </a:r>
            <a:endParaRPr lang="en-US" sz="2000" b="1"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lnSpc>
                <a:spcPct val="115000"/>
              </a:lnSpc>
              <a:spcBef>
                <a:spcPts val="0"/>
              </a:spcBef>
              <a:spcAft>
                <a:spcPts val="1000"/>
              </a:spcAft>
              <a:buFont typeface="+mj-lt"/>
              <a:buAutoNum type="arabicPeriod"/>
            </a:pPr>
            <a:r>
              <a:rPr lang="en-IN" sz="2000" b="1" dirty="0">
                <a:effectLst/>
                <a:latin typeface="Calibri" panose="020F0502020204030204" pitchFamily="34" charset="0"/>
                <a:ea typeface="Calibri" panose="020F0502020204030204" pitchFamily="34" charset="0"/>
                <a:cs typeface="Mangal" panose="02040503050203030202" pitchFamily="18" charset="0"/>
              </a:rPr>
              <a:t>States collect enormous micro level data for water and allied themes and as data collection is carried out by different departments, a dedicated body is needed as data repository and to formulate policy towards uniform data acquisition, standardization, validation, analysis and dissemination. </a:t>
            </a:r>
            <a:endParaRPr lang="en-US" sz="2000" b="1"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lnSpc>
                <a:spcPct val="115000"/>
              </a:lnSpc>
              <a:spcBef>
                <a:spcPts val="0"/>
              </a:spcBef>
              <a:spcAft>
                <a:spcPts val="1000"/>
              </a:spcAft>
              <a:buFont typeface="+mj-lt"/>
              <a:buAutoNum type="arabicPeriod"/>
            </a:pPr>
            <a:r>
              <a:rPr lang="en-IN" sz="2000" b="1" dirty="0">
                <a:effectLst/>
                <a:latin typeface="Calibri" panose="020F0502020204030204" pitchFamily="34" charset="0"/>
                <a:ea typeface="Calibri" panose="020F0502020204030204" pitchFamily="34" charset="0"/>
                <a:cs typeface="Mangal" panose="02040503050203030202" pitchFamily="18" charset="0"/>
              </a:rPr>
              <a:t>This dedicated body at State level would establish a mechanism for coordination among data generating organizations, users, planners, academicians and all other stake holders.</a:t>
            </a:r>
          </a:p>
          <a:p>
            <a:pPr marL="342900" indent="-342900" algn="just">
              <a:lnSpc>
                <a:spcPct val="115000"/>
              </a:lnSpc>
              <a:spcAft>
                <a:spcPts val="1000"/>
              </a:spcAft>
              <a:buFont typeface="+mj-lt"/>
              <a:buAutoNum type="arabicPeriod"/>
            </a:pPr>
            <a:r>
              <a:rPr lang="en-IN" sz="2000" b="1" dirty="0">
                <a:effectLst/>
                <a:latin typeface="Calibri" panose="020F0502020204030204" pitchFamily="34" charset="0"/>
                <a:ea typeface="Calibri" panose="020F0502020204030204" pitchFamily="34" charset="0"/>
                <a:cs typeface="Mangal" panose="02040503050203030202" pitchFamily="18" charset="0"/>
              </a:rPr>
              <a:t>5. Achieving real improvement in water resources management will only be possible when data from all over the region is available to all the stakeholders at a single platform.</a:t>
            </a:r>
            <a:endParaRPr lang="en-US" sz="2000" b="1" dirty="0">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7134721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4" name="Oval 13">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8" name="Straight Connector 27">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91299F-DD41-49CA-A212-C6524239222E}"/>
              </a:ext>
            </a:extLst>
          </p:cNvPr>
          <p:cNvSpPr/>
          <p:nvPr/>
        </p:nvSpPr>
        <p:spPr>
          <a:xfrm>
            <a:off x="678522" y="260086"/>
            <a:ext cx="10130224" cy="1268984"/>
          </a:xfrm>
          <a:prstGeom prst="rect">
            <a:avLst/>
          </a:prstGeom>
        </p:spPr>
        <p:txBody>
          <a:bodyPr vert="horz" lIns="91440" tIns="45720" rIns="91440" bIns="45720" rtlCol="0" anchor="t">
            <a:normAutofit lnSpcReduction="10000"/>
          </a:bodyPr>
          <a:lstStyle/>
          <a:p>
            <a:pPr>
              <a:spcBef>
                <a:spcPct val="0"/>
              </a:spcBef>
              <a:spcAft>
                <a:spcPts val="600"/>
              </a:spcAft>
              <a:defRPr/>
            </a:pPr>
            <a:r>
              <a:rPr lang="en-US" altLang="en-US" sz="4000" b="1" dirty="0">
                <a:latin typeface="+mj-lt"/>
                <a:ea typeface="+mj-ea"/>
                <a:cs typeface="+mj-cs"/>
              </a:rPr>
              <a:t>Overview and Comparison of IWRIS &amp; WIMS and KWRIS</a:t>
            </a:r>
          </a:p>
        </p:txBody>
      </p:sp>
      <p:sp>
        <p:nvSpPr>
          <p:cNvPr id="8" name="Rectangle 7">
            <a:extLst>
              <a:ext uri="{FF2B5EF4-FFF2-40B4-BE49-F238E27FC236}">
                <a16:creationId xmlns:a16="http://schemas.microsoft.com/office/drawing/2014/main" id="{90854FC5-6F0C-4537-BA2A-91AD7E2EB5CA}"/>
              </a:ext>
            </a:extLst>
          </p:cNvPr>
          <p:cNvSpPr/>
          <p:nvPr/>
        </p:nvSpPr>
        <p:spPr>
          <a:xfrm>
            <a:off x="565150" y="2160016"/>
            <a:ext cx="10130224" cy="3601212"/>
          </a:xfrm>
          <a:prstGeom prst="rect">
            <a:avLst/>
          </a:prstGeom>
        </p:spPr>
        <p:txBody>
          <a:bodyPr vert="horz" lIns="91440" tIns="45720" rIns="91440" bIns="45720" rtlCol="0">
            <a:normAutofit/>
          </a:bodyPr>
          <a:lstStyle/>
          <a:p>
            <a:pPr marL="457200" lvl="0" indent="-228600">
              <a:spcBef>
                <a:spcPts val="900"/>
              </a:spcBef>
              <a:buClr>
                <a:schemeClr val="tx2"/>
              </a:buClr>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79DCC159-0D1A-4D73-A519-7EF7A6D4B5E7}"/>
              </a:ext>
            </a:extLst>
          </p:cNvPr>
          <p:cNvSpPr>
            <a:spLocks noGrp="1"/>
          </p:cNvSpPr>
          <p:nvPr>
            <p:ph type="sldNum" sz="quarter" idx="11"/>
          </p:nvPr>
        </p:nvSpPr>
        <p:spPr>
          <a:xfrm>
            <a:off x="10817352" y="6144768"/>
            <a:ext cx="813816" cy="365125"/>
          </a:xfrm>
        </p:spPr>
        <p:txBody>
          <a:bodyPr vert="horz" lIns="91440" tIns="45720" rIns="91440" bIns="45720" rtlCol="0" anchor="ctr">
            <a:normAutofit/>
          </a:bodyPr>
          <a:lstStyle/>
          <a:p>
            <a:pPr>
              <a:spcAft>
                <a:spcPts val="600"/>
              </a:spcAft>
            </a:pPr>
            <a:fld id="{0BD39687-C065-49F5-81A5-76C007B4F024}" type="slidenum">
              <a:rPr lang="en-US" smtClean="0"/>
              <a:pPr>
                <a:spcAft>
                  <a:spcPts val="600"/>
                </a:spcAft>
              </a:pPr>
              <a:t>7</a:t>
            </a:fld>
            <a:endParaRPr lang="en-US"/>
          </a:p>
        </p:txBody>
      </p:sp>
      <p:grpSp>
        <p:nvGrpSpPr>
          <p:cNvPr id="32" name="Group 31">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33"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0" name="Straight Connector 39">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A0B6974B-F711-5A85-AA08-2E9B48409E81}"/>
              </a:ext>
            </a:extLst>
          </p:cNvPr>
          <p:cNvGraphicFramePr>
            <a:graphicFrameLocks noGrp="1"/>
          </p:cNvGraphicFramePr>
          <p:nvPr>
            <p:extLst>
              <p:ext uri="{D42A27DB-BD31-4B8C-83A1-F6EECF244321}">
                <p14:modId xmlns:p14="http://schemas.microsoft.com/office/powerpoint/2010/main" val="1994210137"/>
              </p:ext>
            </p:extLst>
          </p:nvPr>
        </p:nvGraphicFramePr>
        <p:xfrm>
          <a:off x="587276" y="1501724"/>
          <a:ext cx="9947501" cy="4637025"/>
        </p:xfrm>
        <a:graphic>
          <a:graphicData uri="http://schemas.openxmlformats.org/drawingml/2006/table">
            <a:tbl>
              <a:tblPr firstRow="1" firstCol="1" bandRow="1">
                <a:tableStyleId>{5C22544A-7EE6-4342-B048-85BDC9FD1C3A}</a:tableStyleId>
              </a:tblPr>
              <a:tblGrid>
                <a:gridCol w="471087">
                  <a:extLst>
                    <a:ext uri="{9D8B030D-6E8A-4147-A177-3AD203B41FA5}">
                      <a16:colId xmlns:a16="http://schemas.microsoft.com/office/drawing/2014/main" val="4046064405"/>
                    </a:ext>
                  </a:extLst>
                </a:gridCol>
                <a:gridCol w="4803948">
                  <a:extLst>
                    <a:ext uri="{9D8B030D-6E8A-4147-A177-3AD203B41FA5}">
                      <a16:colId xmlns:a16="http://schemas.microsoft.com/office/drawing/2014/main" val="1009133760"/>
                    </a:ext>
                  </a:extLst>
                </a:gridCol>
                <a:gridCol w="4672466">
                  <a:extLst>
                    <a:ext uri="{9D8B030D-6E8A-4147-A177-3AD203B41FA5}">
                      <a16:colId xmlns:a16="http://schemas.microsoft.com/office/drawing/2014/main" val="3540672641"/>
                    </a:ext>
                  </a:extLst>
                </a:gridCol>
              </a:tblGrid>
              <a:tr h="135546">
                <a:tc>
                  <a:txBody>
                    <a:bodyPr/>
                    <a:lstStyle/>
                    <a:p>
                      <a:pPr marL="0" marR="0" algn="just">
                        <a:lnSpc>
                          <a:spcPct val="115000"/>
                        </a:lnSpc>
                        <a:spcBef>
                          <a:spcPts val="0"/>
                        </a:spcBef>
                        <a:spcAft>
                          <a:spcPts val="1000"/>
                        </a:spcAft>
                      </a:pPr>
                      <a:r>
                        <a:rPr lang="en-US" sz="1400">
                          <a:effectLst/>
                        </a:rPr>
                        <a:t>S.No</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tc>
                  <a:txBody>
                    <a:bodyPr/>
                    <a:lstStyle/>
                    <a:p>
                      <a:pPr marL="0" marR="0" algn="ctr">
                        <a:lnSpc>
                          <a:spcPct val="115000"/>
                        </a:lnSpc>
                        <a:spcBef>
                          <a:spcPts val="0"/>
                        </a:spcBef>
                        <a:spcAft>
                          <a:spcPts val="1000"/>
                        </a:spcAft>
                      </a:pPr>
                      <a:r>
                        <a:rPr lang="en-US" sz="1400" dirty="0">
                          <a:effectLst/>
                        </a:rPr>
                        <a:t>IWRIS, WIMS</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tc>
                  <a:txBody>
                    <a:bodyPr/>
                    <a:lstStyle/>
                    <a:p>
                      <a:pPr marL="0" marR="0" algn="ctr">
                        <a:lnSpc>
                          <a:spcPct val="115000"/>
                        </a:lnSpc>
                        <a:spcBef>
                          <a:spcPts val="0"/>
                        </a:spcBef>
                        <a:spcAft>
                          <a:spcPts val="1000"/>
                        </a:spcAft>
                      </a:pPr>
                      <a:r>
                        <a:rPr lang="en-US" sz="1400" dirty="0">
                          <a:effectLst/>
                        </a:rPr>
                        <a:t>KWRIS </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extLst>
                  <a:ext uri="{0D108BD9-81ED-4DB2-BD59-A6C34878D82A}">
                    <a16:rowId xmlns:a16="http://schemas.microsoft.com/office/drawing/2014/main" val="3274557856"/>
                  </a:ext>
                </a:extLst>
              </a:tr>
              <a:tr h="4117509">
                <a:tc>
                  <a:txBody>
                    <a:bodyPr/>
                    <a:lstStyle/>
                    <a:p>
                      <a:pPr marL="0" marR="0" algn="just">
                        <a:lnSpc>
                          <a:spcPct val="115000"/>
                        </a:lnSpc>
                        <a:spcBef>
                          <a:spcPts val="0"/>
                        </a:spcBef>
                        <a:spcAft>
                          <a:spcPts val="1000"/>
                        </a:spcAft>
                      </a:pPr>
                      <a:r>
                        <a:rPr lang="en-US" sz="800">
                          <a:effectLst/>
                        </a:rPr>
                        <a:t>1 </a:t>
                      </a:r>
                      <a:endParaRPr lang="en-US" sz="80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tc>
                  <a:txBody>
                    <a:bodyPr/>
                    <a:lstStyle/>
                    <a:p>
                      <a:pPr marL="342900" marR="0" lvl="0" indent="-342900" algn="just">
                        <a:lnSpc>
                          <a:spcPct val="115000"/>
                        </a:lnSpc>
                        <a:spcBef>
                          <a:spcPts val="0"/>
                        </a:spcBef>
                        <a:spcAft>
                          <a:spcPts val="1000"/>
                        </a:spcAft>
                        <a:buFont typeface="Symbol" panose="05050102010706020507" pitchFamily="18" charset="2"/>
                        <a:buChar char=""/>
                      </a:pPr>
                      <a:r>
                        <a:rPr lang="en-US" sz="1400" dirty="0">
                          <a:effectLst/>
                        </a:rPr>
                        <a:t>The National Water Informatics Centre (NWIC) manages India WRIS portal (www.indiawris.gov.in), a single window solution for all water resources data and information in a standardized national GIS framework. </a:t>
                      </a:r>
                    </a:p>
                    <a:p>
                      <a:pPr marL="342900" marR="0" lvl="0" indent="-342900" algn="just">
                        <a:lnSpc>
                          <a:spcPct val="115000"/>
                        </a:lnSpc>
                        <a:spcBef>
                          <a:spcPts val="0"/>
                        </a:spcBef>
                        <a:spcAft>
                          <a:spcPts val="1000"/>
                        </a:spcAft>
                        <a:buFont typeface="Symbol" panose="05050102010706020507" pitchFamily="18" charset="2"/>
                        <a:buChar char=""/>
                      </a:pPr>
                      <a:r>
                        <a:rPr lang="en-US" sz="1400" dirty="0">
                          <a:effectLst/>
                        </a:rPr>
                        <a:t>It allows users to Search, Access, Visualize, Understand and </a:t>
                      </a:r>
                      <a:r>
                        <a:rPr lang="en-US" sz="1400" dirty="0" err="1">
                          <a:effectLst/>
                        </a:rPr>
                        <a:t>Analyse</a:t>
                      </a:r>
                      <a:r>
                        <a:rPr lang="en-US" sz="1400" dirty="0">
                          <a:effectLst/>
                        </a:rPr>
                        <a:t> comprehensive and contextual water data for the assessment, monitoring, planning and development of water resources in the context of Integrated Water Resources Management (IWRM). </a:t>
                      </a:r>
                    </a:p>
                    <a:p>
                      <a:pPr marL="342900" marR="0" lvl="0" indent="-342900" algn="just">
                        <a:lnSpc>
                          <a:spcPct val="115000"/>
                        </a:lnSpc>
                        <a:spcBef>
                          <a:spcPts val="0"/>
                        </a:spcBef>
                        <a:spcAft>
                          <a:spcPts val="1000"/>
                        </a:spcAft>
                        <a:buFont typeface="Symbol" panose="05050102010706020507" pitchFamily="18" charset="2"/>
                        <a:buChar char=""/>
                      </a:pPr>
                      <a:r>
                        <a:rPr lang="en-US" sz="1400" dirty="0">
                          <a:effectLst/>
                        </a:rPr>
                        <a:t>Utilities like Online Web Editor, Data/Report download, Data availability facilitates users to browse through the available data, download the required information and update the state specific data.</a:t>
                      </a:r>
                    </a:p>
                  </a:txBody>
                  <a:tcPr marL="51522" marR="51522" marT="0" marB="0"/>
                </a:tc>
                <a:tc>
                  <a:txBody>
                    <a:bodyPr/>
                    <a:lstStyle/>
                    <a:p>
                      <a:pPr marL="285750" marR="0" indent="-285750" algn="just">
                        <a:lnSpc>
                          <a:spcPct val="115000"/>
                        </a:lnSpc>
                        <a:spcBef>
                          <a:spcPts val="0"/>
                        </a:spcBef>
                        <a:spcAft>
                          <a:spcPts val="10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Mangal" panose="02040503050203030202" pitchFamily="18" charset="0"/>
                        </a:rPr>
                        <a:t>The ACIWRM manages the KWRIS Portal – </a:t>
                      </a:r>
                      <a:r>
                        <a:rPr lang="en-US" sz="1400" dirty="0">
                          <a:effectLst/>
                          <a:latin typeface="Calibri" panose="020F0502020204030204" pitchFamily="34" charset="0"/>
                          <a:ea typeface="Calibri" panose="020F0502020204030204" pitchFamily="34" charset="0"/>
                          <a:cs typeface="Mangal" panose="02040503050203030202" pitchFamily="18" charset="0"/>
                          <a:hlinkClick r:id="rId2"/>
                        </a:rPr>
                        <a:t>https://water.Karnataka.gov.in</a:t>
                      </a:r>
                      <a:r>
                        <a:rPr lang="en-US" sz="1400" dirty="0">
                          <a:effectLst/>
                          <a:latin typeface="Calibri" panose="020F0502020204030204" pitchFamily="34" charset="0"/>
                          <a:ea typeface="Calibri" panose="020F0502020204030204" pitchFamily="34" charset="0"/>
                          <a:cs typeface="Mangal" panose="02040503050203030202" pitchFamily="18" charset="0"/>
                        </a:rPr>
                        <a:t>,  single window portal hosted at State Data Centre maintained by e-Governance Department of the State</a:t>
                      </a:r>
                    </a:p>
                    <a:p>
                      <a:pPr marL="285750" marR="0" indent="-285750" algn="just">
                        <a:lnSpc>
                          <a:spcPct val="115000"/>
                        </a:lnSpc>
                        <a:spcBef>
                          <a:spcPts val="0"/>
                        </a:spcBef>
                        <a:spcAft>
                          <a:spcPts val="10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Mangal" panose="02040503050203030202" pitchFamily="18" charset="0"/>
                        </a:rPr>
                        <a:t>KWRIS developed in the context of data warehouse with GIS framework</a:t>
                      </a:r>
                    </a:p>
                    <a:p>
                      <a:pPr marL="285750" marR="0" indent="-285750" algn="just">
                        <a:lnSpc>
                          <a:spcPct val="115000"/>
                        </a:lnSpc>
                        <a:spcBef>
                          <a:spcPts val="0"/>
                        </a:spcBef>
                        <a:spcAft>
                          <a:spcPts val="1000"/>
                        </a:spcAft>
                        <a:buFont typeface="Arial" panose="020B0604020202020204" pitchFamily="34" charset="0"/>
                        <a:buChar char="•"/>
                      </a:pPr>
                      <a:endParaRPr lang="en-US" sz="1400" dirty="0">
                        <a:effectLst/>
                        <a:latin typeface="Calibri" panose="020F0502020204030204" pitchFamily="34" charset="0"/>
                        <a:ea typeface="Calibri" panose="020F0502020204030204" pitchFamily="34" charset="0"/>
                        <a:cs typeface="Mangal" panose="02040503050203030202" pitchFamily="18" charset="0"/>
                      </a:endParaRPr>
                    </a:p>
                    <a:p>
                      <a:pPr marL="285750" marR="0" indent="-285750" algn="just">
                        <a:lnSpc>
                          <a:spcPct val="115000"/>
                        </a:lnSpc>
                        <a:spcBef>
                          <a:spcPts val="0"/>
                        </a:spcBef>
                        <a:spcAft>
                          <a:spcPts val="1000"/>
                        </a:spcAft>
                        <a:buFont typeface="Arial" panose="020B0604020202020204" pitchFamily="34" charset="0"/>
                        <a:buChar char="•"/>
                      </a:pPr>
                      <a:endParaRPr lang="en-US" sz="1400" dirty="0">
                        <a:effectLst/>
                        <a:latin typeface="Calibri" panose="020F0502020204030204" pitchFamily="34" charset="0"/>
                        <a:ea typeface="Calibri" panose="020F0502020204030204" pitchFamily="34" charset="0"/>
                        <a:cs typeface="Mangal" panose="02040503050203030202" pitchFamily="18" charset="0"/>
                      </a:endParaRPr>
                    </a:p>
                    <a:p>
                      <a:pPr marL="285750" marR="0" indent="-285750" algn="just">
                        <a:lnSpc>
                          <a:spcPct val="115000"/>
                        </a:lnSpc>
                        <a:spcBef>
                          <a:spcPts val="0"/>
                        </a:spcBef>
                        <a:spcAft>
                          <a:spcPts val="1000"/>
                        </a:spcAft>
                        <a:buFont typeface="Arial" panose="020B0604020202020204" pitchFamily="34" charset="0"/>
                        <a:buChar char="•"/>
                      </a:pPr>
                      <a:endParaRPr lang="en-US" sz="1400" dirty="0">
                        <a:effectLst/>
                        <a:latin typeface="Calibri" panose="020F0502020204030204" pitchFamily="34" charset="0"/>
                        <a:ea typeface="Calibri" panose="020F0502020204030204" pitchFamily="34" charset="0"/>
                        <a:cs typeface="Mangal" panose="02040503050203030202" pitchFamily="18" charset="0"/>
                      </a:endParaRPr>
                    </a:p>
                    <a:p>
                      <a:pPr marL="285750" marR="0" indent="-285750" algn="just">
                        <a:lnSpc>
                          <a:spcPct val="115000"/>
                        </a:lnSpc>
                        <a:spcBef>
                          <a:spcPts val="0"/>
                        </a:spcBef>
                        <a:spcAft>
                          <a:spcPts val="10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Mangal" panose="02040503050203030202" pitchFamily="18" charset="0"/>
                        </a:rPr>
                        <a:t>Allows visualization and bulk data download with Access control</a:t>
                      </a:r>
                    </a:p>
                  </a:txBody>
                  <a:tcPr marL="51522" marR="51522" marT="0" marB="0"/>
                </a:tc>
                <a:extLst>
                  <a:ext uri="{0D108BD9-81ED-4DB2-BD59-A6C34878D82A}">
                    <a16:rowId xmlns:a16="http://schemas.microsoft.com/office/drawing/2014/main" val="3962585333"/>
                  </a:ext>
                </a:extLst>
              </a:tr>
            </a:tbl>
          </a:graphicData>
        </a:graphic>
      </p:graphicFrame>
    </p:spTree>
    <p:extLst>
      <p:ext uri="{BB962C8B-B14F-4D97-AF65-F5344CB8AC3E}">
        <p14:creationId xmlns:p14="http://schemas.microsoft.com/office/powerpoint/2010/main" val="1339134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4" name="Oval 13">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8" name="Straight Connector 27">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91299F-DD41-49CA-A212-C6524239222E}"/>
              </a:ext>
            </a:extLst>
          </p:cNvPr>
          <p:cNvSpPr/>
          <p:nvPr/>
        </p:nvSpPr>
        <p:spPr>
          <a:xfrm>
            <a:off x="678522" y="260086"/>
            <a:ext cx="10130224" cy="1268984"/>
          </a:xfrm>
          <a:prstGeom prst="rect">
            <a:avLst/>
          </a:prstGeom>
        </p:spPr>
        <p:txBody>
          <a:bodyPr vert="horz" lIns="91440" tIns="45720" rIns="91440" bIns="45720" rtlCol="0" anchor="t">
            <a:normAutofit lnSpcReduction="10000"/>
          </a:bodyPr>
          <a:lstStyle/>
          <a:p>
            <a:pPr>
              <a:spcBef>
                <a:spcPct val="0"/>
              </a:spcBef>
              <a:spcAft>
                <a:spcPts val="600"/>
              </a:spcAft>
              <a:defRPr/>
            </a:pPr>
            <a:r>
              <a:rPr lang="en-US" altLang="en-US" sz="4000" b="1" dirty="0">
                <a:latin typeface="+mj-lt"/>
                <a:ea typeface="+mj-ea"/>
                <a:cs typeface="+mj-cs"/>
              </a:rPr>
              <a:t>Overview and Comparison of IWRIS &amp; WIMS and KWRIS</a:t>
            </a:r>
          </a:p>
        </p:txBody>
      </p:sp>
      <p:sp>
        <p:nvSpPr>
          <p:cNvPr id="8" name="Rectangle 7">
            <a:extLst>
              <a:ext uri="{FF2B5EF4-FFF2-40B4-BE49-F238E27FC236}">
                <a16:creationId xmlns:a16="http://schemas.microsoft.com/office/drawing/2014/main" id="{90854FC5-6F0C-4537-BA2A-91AD7E2EB5CA}"/>
              </a:ext>
            </a:extLst>
          </p:cNvPr>
          <p:cNvSpPr/>
          <p:nvPr/>
        </p:nvSpPr>
        <p:spPr>
          <a:xfrm>
            <a:off x="565150" y="2160016"/>
            <a:ext cx="10130224" cy="3601212"/>
          </a:xfrm>
          <a:prstGeom prst="rect">
            <a:avLst/>
          </a:prstGeom>
        </p:spPr>
        <p:txBody>
          <a:bodyPr vert="horz" lIns="91440" tIns="45720" rIns="91440" bIns="45720" rtlCol="0">
            <a:normAutofit/>
          </a:bodyPr>
          <a:lstStyle/>
          <a:p>
            <a:pPr marL="457200" lvl="0" indent="-228600">
              <a:spcBef>
                <a:spcPts val="900"/>
              </a:spcBef>
              <a:buClr>
                <a:schemeClr val="tx2"/>
              </a:buClr>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79DCC159-0D1A-4D73-A519-7EF7A6D4B5E7}"/>
              </a:ext>
            </a:extLst>
          </p:cNvPr>
          <p:cNvSpPr>
            <a:spLocks noGrp="1"/>
          </p:cNvSpPr>
          <p:nvPr>
            <p:ph type="sldNum" sz="quarter" idx="11"/>
          </p:nvPr>
        </p:nvSpPr>
        <p:spPr>
          <a:xfrm>
            <a:off x="10817352" y="6144768"/>
            <a:ext cx="813816" cy="365125"/>
          </a:xfrm>
        </p:spPr>
        <p:txBody>
          <a:bodyPr vert="horz" lIns="91440" tIns="45720" rIns="91440" bIns="45720" rtlCol="0" anchor="ctr">
            <a:normAutofit/>
          </a:bodyPr>
          <a:lstStyle/>
          <a:p>
            <a:pPr>
              <a:spcAft>
                <a:spcPts val="600"/>
              </a:spcAft>
            </a:pPr>
            <a:fld id="{0BD39687-C065-49F5-81A5-76C007B4F024}" type="slidenum">
              <a:rPr lang="en-US" smtClean="0"/>
              <a:pPr>
                <a:spcAft>
                  <a:spcPts val="600"/>
                </a:spcAft>
              </a:pPr>
              <a:t>8</a:t>
            </a:fld>
            <a:endParaRPr lang="en-US"/>
          </a:p>
        </p:txBody>
      </p:sp>
      <p:grpSp>
        <p:nvGrpSpPr>
          <p:cNvPr id="32" name="Group 31">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33"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0" name="Straight Connector 39">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A0B6974B-F711-5A85-AA08-2E9B48409E81}"/>
              </a:ext>
            </a:extLst>
          </p:cNvPr>
          <p:cNvGraphicFramePr>
            <a:graphicFrameLocks noGrp="1"/>
          </p:cNvGraphicFramePr>
          <p:nvPr>
            <p:extLst>
              <p:ext uri="{D42A27DB-BD31-4B8C-83A1-F6EECF244321}">
                <p14:modId xmlns:p14="http://schemas.microsoft.com/office/powerpoint/2010/main" val="280270048"/>
              </p:ext>
            </p:extLst>
          </p:nvPr>
        </p:nvGraphicFramePr>
        <p:xfrm>
          <a:off x="587276" y="1501724"/>
          <a:ext cx="9947501" cy="4593315"/>
        </p:xfrm>
        <a:graphic>
          <a:graphicData uri="http://schemas.openxmlformats.org/drawingml/2006/table">
            <a:tbl>
              <a:tblPr firstRow="1" firstCol="1" bandRow="1">
                <a:tableStyleId>{5C22544A-7EE6-4342-B048-85BDC9FD1C3A}</a:tableStyleId>
              </a:tblPr>
              <a:tblGrid>
                <a:gridCol w="471087">
                  <a:extLst>
                    <a:ext uri="{9D8B030D-6E8A-4147-A177-3AD203B41FA5}">
                      <a16:colId xmlns:a16="http://schemas.microsoft.com/office/drawing/2014/main" val="4046064405"/>
                    </a:ext>
                  </a:extLst>
                </a:gridCol>
                <a:gridCol w="4803948">
                  <a:extLst>
                    <a:ext uri="{9D8B030D-6E8A-4147-A177-3AD203B41FA5}">
                      <a16:colId xmlns:a16="http://schemas.microsoft.com/office/drawing/2014/main" val="1009133760"/>
                    </a:ext>
                  </a:extLst>
                </a:gridCol>
                <a:gridCol w="4672466">
                  <a:extLst>
                    <a:ext uri="{9D8B030D-6E8A-4147-A177-3AD203B41FA5}">
                      <a16:colId xmlns:a16="http://schemas.microsoft.com/office/drawing/2014/main" val="3540672641"/>
                    </a:ext>
                  </a:extLst>
                </a:gridCol>
              </a:tblGrid>
              <a:tr h="135546">
                <a:tc>
                  <a:txBody>
                    <a:bodyPr/>
                    <a:lstStyle/>
                    <a:p>
                      <a:pPr marL="0" marR="0" algn="just">
                        <a:lnSpc>
                          <a:spcPct val="115000"/>
                        </a:lnSpc>
                        <a:spcBef>
                          <a:spcPts val="0"/>
                        </a:spcBef>
                        <a:spcAft>
                          <a:spcPts val="1000"/>
                        </a:spcAft>
                      </a:pPr>
                      <a:r>
                        <a:rPr lang="en-US" sz="1400">
                          <a:effectLst/>
                        </a:rPr>
                        <a:t>S.No</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tc>
                  <a:txBody>
                    <a:bodyPr/>
                    <a:lstStyle/>
                    <a:p>
                      <a:pPr marL="0" marR="0" algn="ctr">
                        <a:lnSpc>
                          <a:spcPct val="115000"/>
                        </a:lnSpc>
                        <a:spcBef>
                          <a:spcPts val="0"/>
                        </a:spcBef>
                        <a:spcAft>
                          <a:spcPts val="1000"/>
                        </a:spcAft>
                      </a:pPr>
                      <a:r>
                        <a:rPr lang="en-US" sz="1400" dirty="0">
                          <a:effectLst/>
                        </a:rPr>
                        <a:t>IWRIS, WIMS</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tc>
                  <a:txBody>
                    <a:bodyPr/>
                    <a:lstStyle/>
                    <a:p>
                      <a:pPr marL="0" marR="0" algn="ctr">
                        <a:lnSpc>
                          <a:spcPct val="115000"/>
                        </a:lnSpc>
                        <a:spcBef>
                          <a:spcPts val="0"/>
                        </a:spcBef>
                        <a:spcAft>
                          <a:spcPts val="1000"/>
                        </a:spcAft>
                      </a:pPr>
                      <a:r>
                        <a:rPr lang="en-US" sz="1400" dirty="0">
                          <a:effectLst/>
                        </a:rPr>
                        <a:t>KWRIS </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extLst>
                  <a:ext uri="{0D108BD9-81ED-4DB2-BD59-A6C34878D82A}">
                    <a16:rowId xmlns:a16="http://schemas.microsoft.com/office/drawing/2014/main" val="3274557856"/>
                  </a:ext>
                </a:extLst>
              </a:tr>
              <a:tr h="4117509">
                <a:tc>
                  <a:txBody>
                    <a:bodyPr/>
                    <a:lstStyle/>
                    <a:p>
                      <a:pPr marL="0" marR="0" algn="just">
                        <a:lnSpc>
                          <a:spcPct val="115000"/>
                        </a:lnSpc>
                        <a:spcBef>
                          <a:spcPts val="0"/>
                        </a:spcBef>
                        <a:spcAft>
                          <a:spcPts val="1000"/>
                        </a:spcAft>
                      </a:pPr>
                      <a:r>
                        <a:rPr lang="en-US" sz="800">
                          <a:effectLst/>
                        </a:rPr>
                        <a:t>1 </a:t>
                      </a:r>
                      <a:endParaRPr lang="en-US" sz="80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tc>
                  <a:txBody>
                    <a:bodyPr/>
                    <a:lstStyle/>
                    <a:p>
                      <a:pPr marL="0" marR="0" algn="just">
                        <a:lnSpc>
                          <a:spcPct val="115000"/>
                        </a:lnSpc>
                        <a:spcBef>
                          <a:spcPts val="0"/>
                        </a:spcBef>
                        <a:spcAft>
                          <a:spcPts val="1000"/>
                        </a:spcAft>
                      </a:pPr>
                      <a:r>
                        <a:rPr lang="en-US" sz="1100" b="1" dirty="0">
                          <a:effectLst/>
                          <a:latin typeface="Calibri" panose="020F0502020204030204" pitchFamily="34" charset="0"/>
                          <a:ea typeface="Calibri" panose="020F0502020204030204" pitchFamily="34" charset="0"/>
                          <a:cs typeface="Mangal" panose="02040503050203030202" pitchFamily="18" charset="0"/>
                        </a:rPr>
                        <a:t>A. Surface Water Module</a:t>
                      </a:r>
                    </a:p>
                    <a:p>
                      <a:pPr marL="342900" marR="0" lvl="0" indent="-342900" algn="just">
                        <a:lnSpc>
                          <a:spcPct val="115000"/>
                        </a:lnSpc>
                        <a:spcBef>
                          <a:spcPts val="0"/>
                        </a:spcBef>
                        <a:spcAft>
                          <a:spcPts val="10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Mangal" panose="02040503050203030202" pitchFamily="18" charset="0"/>
                        </a:rPr>
                        <a:t>Reservoir level: </a:t>
                      </a:r>
                    </a:p>
                    <a:p>
                      <a:pPr marL="342900" marR="0" lvl="0" indent="-342900" algn="just">
                        <a:lnSpc>
                          <a:spcPct val="115000"/>
                        </a:lnSpc>
                        <a:spcBef>
                          <a:spcPts val="0"/>
                        </a:spcBef>
                        <a:spcAft>
                          <a:spcPts val="10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Mangal" panose="02040503050203030202" pitchFamily="18" charset="0"/>
                        </a:rPr>
                        <a:t>Minor irrigation tanks: </a:t>
                      </a:r>
                    </a:p>
                    <a:p>
                      <a:pPr marL="342900" marR="0" lvl="0" indent="-342900" algn="just">
                        <a:lnSpc>
                          <a:spcPct val="115000"/>
                        </a:lnSpc>
                        <a:spcBef>
                          <a:spcPts val="0"/>
                        </a:spcBef>
                        <a:spcAft>
                          <a:spcPts val="10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Mangal" panose="02040503050203030202" pitchFamily="18" charset="0"/>
                        </a:rPr>
                        <a:t>Reservoir Sediment Study: </a:t>
                      </a:r>
                    </a:p>
                    <a:p>
                      <a:pPr marL="342900" marR="0" lvl="0" indent="-342900" algn="just">
                        <a:lnSpc>
                          <a:spcPct val="115000"/>
                        </a:lnSpc>
                        <a:spcBef>
                          <a:spcPts val="0"/>
                        </a:spcBef>
                        <a:spcAft>
                          <a:spcPts val="10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Mangal" panose="02040503050203030202" pitchFamily="18" charset="0"/>
                        </a:rPr>
                        <a:t>Surface Water Bodies:. </a:t>
                      </a:r>
                    </a:p>
                    <a:p>
                      <a:pPr marL="342900" marR="0" lvl="0" indent="-342900" algn="just">
                        <a:lnSpc>
                          <a:spcPct val="115000"/>
                        </a:lnSpc>
                        <a:spcBef>
                          <a:spcPts val="0"/>
                        </a:spcBef>
                        <a:spcAft>
                          <a:spcPts val="10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Mangal" panose="02040503050203030202" pitchFamily="18" charset="0"/>
                        </a:rPr>
                        <a:t>Rivers Monitoring:.</a:t>
                      </a:r>
                    </a:p>
                    <a:p>
                      <a:pPr marL="342900" marR="0" lvl="0" indent="-342900" algn="just">
                        <a:lnSpc>
                          <a:spcPct val="115000"/>
                        </a:lnSpc>
                        <a:spcBef>
                          <a:spcPts val="0"/>
                        </a:spcBef>
                        <a:spcAft>
                          <a:spcPts val="10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Mangal" panose="02040503050203030202" pitchFamily="18" charset="0"/>
                        </a:rPr>
                        <a:t>Snow-Glacial Lakes: </a:t>
                      </a:r>
                    </a:p>
                    <a:p>
                      <a:pPr marL="342900" marR="0" lvl="0" indent="-342900" algn="just">
                        <a:lnSpc>
                          <a:spcPct val="115000"/>
                        </a:lnSpc>
                        <a:spcBef>
                          <a:spcPts val="0"/>
                        </a:spcBef>
                        <a:spcAft>
                          <a:spcPts val="1000"/>
                        </a:spcAft>
                        <a:buFont typeface="Symbol" panose="05050102010706020507" pitchFamily="18" charset="2"/>
                        <a:buChar char=""/>
                      </a:pPr>
                      <a:r>
                        <a:rPr lang="en-US" sz="1600" dirty="0" err="1">
                          <a:effectLst/>
                          <a:latin typeface="Calibri" panose="020F0502020204030204" pitchFamily="34" charset="0"/>
                          <a:ea typeface="Calibri" panose="020F0502020204030204" pitchFamily="34" charset="0"/>
                          <a:cs typeface="Mangal" panose="02040503050203030202" pitchFamily="18" charset="0"/>
                        </a:rPr>
                        <a:t>WetlandsSurface</a:t>
                      </a:r>
                      <a:r>
                        <a:rPr lang="en-US" sz="1600" dirty="0">
                          <a:effectLst/>
                          <a:latin typeface="Calibri" panose="020F0502020204030204" pitchFamily="34" charset="0"/>
                          <a:ea typeface="Calibri" panose="020F0502020204030204" pitchFamily="34" charset="0"/>
                          <a:cs typeface="Mangal" panose="02040503050203030202" pitchFamily="18" charset="0"/>
                        </a:rPr>
                        <a:t> water quality: The data on 66 parameters measured for water quality is available on a monthly level from aug-1963 to march,2020.</a:t>
                      </a:r>
                    </a:p>
                    <a:p>
                      <a:pPr marL="342900" marR="0" lvl="0" indent="-342900" algn="just">
                        <a:lnSpc>
                          <a:spcPct val="115000"/>
                        </a:lnSpc>
                        <a:spcBef>
                          <a:spcPts val="0"/>
                        </a:spcBef>
                        <a:spcAft>
                          <a:spcPts val="10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Mangal" panose="02040503050203030202" pitchFamily="18" charset="0"/>
                        </a:rPr>
                        <a:t>Discharge Measuring Stations on Canals:</a:t>
                      </a:r>
                    </a:p>
                  </a:txBody>
                  <a:tcPr marL="68580" marR="68580" marT="0" marB="0"/>
                </a:tc>
                <a:tc>
                  <a:txBody>
                    <a:bodyPr/>
                    <a:lstStyle/>
                    <a:p>
                      <a:pPr marL="342900" marR="0" indent="-342900" algn="just">
                        <a:lnSpc>
                          <a:spcPct val="115000"/>
                        </a:lnSpc>
                        <a:spcBef>
                          <a:spcPts val="0"/>
                        </a:spcBef>
                        <a:spcAft>
                          <a:spcPts val="1000"/>
                        </a:spcAft>
                        <a:buFont typeface="Arial" panose="020B0604020202020204" pitchFamily="34" charset="0"/>
                        <a:buAutoNum type="alphaUcPeriod"/>
                      </a:pPr>
                      <a:r>
                        <a:rPr lang="en-US" sz="1400" dirty="0">
                          <a:effectLst/>
                          <a:latin typeface="Calibri" panose="020F0502020204030204" pitchFamily="34" charset="0"/>
                          <a:ea typeface="Calibri" panose="020F0502020204030204" pitchFamily="34" charset="0"/>
                          <a:cs typeface="Mangal" panose="02040503050203030202" pitchFamily="18" charset="0"/>
                        </a:rPr>
                        <a:t>Surface water Module</a:t>
                      </a:r>
                    </a:p>
                    <a:p>
                      <a:pPr marL="285750" marR="0" indent="-285750" algn="just">
                        <a:lnSpc>
                          <a:spcPct val="115000"/>
                        </a:lnSpc>
                        <a:spcBef>
                          <a:spcPts val="0"/>
                        </a:spcBef>
                        <a:spcAft>
                          <a:spcPts val="10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Mangal" panose="02040503050203030202" pitchFamily="18" charset="0"/>
                        </a:rPr>
                        <a:t>Major Reservoirs daily data collected by a KWRIS app, generates specific reports for ISW, CWMA, CWRC</a:t>
                      </a:r>
                    </a:p>
                    <a:p>
                      <a:pPr marL="285750" marR="0" indent="-285750" algn="just">
                        <a:lnSpc>
                          <a:spcPct val="115000"/>
                        </a:lnSpc>
                        <a:spcBef>
                          <a:spcPts val="0"/>
                        </a:spcBef>
                        <a:spcAft>
                          <a:spcPts val="10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Mangal" panose="02040503050203030202" pitchFamily="18" charset="0"/>
                        </a:rPr>
                        <a:t>Minor Irrigation tanks – We have attribute data, the spatial identification and correction is under progress</a:t>
                      </a:r>
                    </a:p>
                    <a:p>
                      <a:pPr marL="285750" marR="0" indent="-285750" algn="just">
                        <a:lnSpc>
                          <a:spcPct val="115000"/>
                        </a:lnSpc>
                        <a:spcBef>
                          <a:spcPts val="0"/>
                        </a:spcBef>
                        <a:spcAft>
                          <a:spcPts val="10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Mangal" panose="02040503050203030202" pitchFamily="18" charset="0"/>
                        </a:rPr>
                        <a:t>Surface Water Bodies: Have spatial information, additional information to be added</a:t>
                      </a:r>
                    </a:p>
                    <a:p>
                      <a:pPr marL="285750" marR="0" indent="-285750" algn="just">
                        <a:lnSpc>
                          <a:spcPct val="115000"/>
                        </a:lnSpc>
                        <a:spcBef>
                          <a:spcPts val="0"/>
                        </a:spcBef>
                        <a:spcAft>
                          <a:spcPts val="10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Mangal" panose="02040503050203030202" pitchFamily="18" charset="0"/>
                        </a:rPr>
                        <a:t>River Monitoring: Monthly stream flow data collected, for daily data and app to be created</a:t>
                      </a:r>
                    </a:p>
                  </a:txBody>
                  <a:tcPr marL="51522" marR="51522" marT="0" marB="0"/>
                </a:tc>
                <a:extLst>
                  <a:ext uri="{0D108BD9-81ED-4DB2-BD59-A6C34878D82A}">
                    <a16:rowId xmlns:a16="http://schemas.microsoft.com/office/drawing/2014/main" val="3962585333"/>
                  </a:ext>
                </a:extLst>
              </a:tr>
            </a:tbl>
          </a:graphicData>
        </a:graphic>
      </p:graphicFrame>
    </p:spTree>
    <p:extLst>
      <p:ext uri="{BB962C8B-B14F-4D97-AF65-F5344CB8AC3E}">
        <p14:creationId xmlns:p14="http://schemas.microsoft.com/office/powerpoint/2010/main" val="30595263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4" name="Oval 13">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8" name="Straight Connector 27">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91299F-DD41-49CA-A212-C6524239222E}"/>
              </a:ext>
            </a:extLst>
          </p:cNvPr>
          <p:cNvSpPr/>
          <p:nvPr/>
        </p:nvSpPr>
        <p:spPr>
          <a:xfrm>
            <a:off x="678522" y="260086"/>
            <a:ext cx="10130224" cy="1268984"/>
          </a:xfrm>
          <a:prstGeom prst="rect">
            <a:avLst/>
          </a:prstGeom>
        </p:spPr>
        <p:txBody>
          <a:bodyPr vert="horz" lIns="91440" tIns="45720" rIns="91440" bIns="45720" rtlCol="0" anchor="t">
            <a:normAutofit lnSpcReduction="10000"/>
          </a:bodyPr>
          <a:lstStyle/>
          <a:p>
            <a:pPr>
              <a:spcBef>
                <a:spcPct val="0"/>
              </a:spcBef>
              <a:spcAft>
                <a:spcPts val="600"/>
              </a:spcAft>
              <a:defRPr/>
            </a:pPr>
            <a:r>
              <a:rPr lang="en-US" altLang="en-US" sz="4000" b="1" dirty="0">
                <a:latin typeface="+mj-lt"/>
                <a:ea typeface="+mj-ea"/>
                <a:cs typeface="+mj-cs"/>
              </a:rPr>
              <a:t>Overview and Comparison of IWRIS &amp; WIMS and KWRIS</a:t>
            </a:r>
          </a:p>
        </p:txBody>
      </p:sp>
      <p:sp>
        <p:nvSpPr>
          <p:cNvPr id="8" name="Rectangle 7">
            <a:extLst>
              <a:ext uri="{FF2B5EF4-FFF2-40B4-BE49-F238E27FC236}">
                <a16:creationId xmlns:a16="http://schemas.microsoft.com/office/drawing/2014/main" id="{90854FC5-6F0C-4537-BA2A-91AD7E2EB5CA}"/>
              </a:ext>
            </a:extLst>
          </p:cNvPr>
          <p:cNvSpPr/>
          <p:nvPr/>
        </p:nvSpPr>
        <p:spPr>
          <a:xfrm>
            <a:off x="565150" y="2160016"/>
            <a:ext cx="10130224" cy="3601212"/>
          </a:xfrm>
          <a:prstGeom prst="rect">
            <a:avLst/>
          </a:prstGeom>
        </p:spPr>
        <p:txBody>
          <a:bodyPr vert="horz" lIns="91440" tIns="45720" rIns="91440" bIns="45720" rtlCol="0">
            <a:normAutofit/>
          </a:bodyPr>
          <a:lstStyle/>
          <a:p>
            <a:pPr marL="457200" lvl="0" indent="-228600">
              <a:spcBef>
                <a:spcPts val="900"/>
              </a:spcBef>
              <a:buClr>
                <a:schemeClr val="tx2"/>
              </a:buClr>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79DCC159-0D1A-4D73-A519-7EF7A6D4B5E7}"/>
              </a:ext>
            </a:extLst>
          </p:cNvPr>
          <p:cNvSpPr>
            <a:spLocks noGrp="1"/>
          </p:cNvSpPr>
          <p:nvPr>
            <p:ph type="sldNum" sz="quarter" idx="11"/>
          </p:nvPr>
        </p:nvSpPr>
        <p:spPr>
          <a:xfrm>
            <a:off x="10817352" y="6144768"/>
            <a:ext cx="813816" cy="365125"/>
          </a:xfrm>
        </p:spPr>
        <p:txBody>
          <a:bodyPr vert="horz" lIns="91440" tIns="45720" rIns="91440" bIns="45720" rtlCol="0" anchor="ctr">
            <a:normAutofit/>
          </a:bodyPr>
          <a:lstStyle/>
          <a:p>
            <a:pPr>
              <a:spcAft>
                <a:spcPts val="600"/>
              </a:spcAft>
            </a:pPr>
            <a:fld id="{0BD39687-C065-49F5-81A5-76C007B4F024}" type="slidenum">
              <a:rPr lang="en-US" smtClean="0"/>
              <a:pPr>
                <a:spcAft>
                  <a:spcPts val="600"/>
                </a:spcAft>
              </a:pPr>
              <a:t>9</a:t>
            </a:fld>
            <a:endParaRPr lang="en-US"/>
          </a:p>
        </p:txBody>
      </p:sp>
      <p:grpSp>
        <p:nvGrpSpPr>
          <p:cNvPr id="32" name="Group 31">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33"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0" name="Straight Connector 39">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A0B6974B-F711-5A85-AA08-2E9B48409E81}"/>
              </a:ext>
            </a:extLst>
          </p:cNvPr>
          <p:cNvGraphicFramePr>
            <a:graphicFrameLocks noGrp="1"/>
          </p:cNvGraphicFramePr>
          <p:nvPr>
            <p:extLst>
              <p:ext uri="{D42A27DB-BD31-4B8C-83A1-F6EECF244321}">
                <p14:modId xmlns:p14="http://schemas.microsoft.com/office/powerpoint/2010/main" val="1769212417"/>
              </p:ext>
            </p:extLst>
          </p:nvPr>
        </p:nvGraphicFramePr>
        <p:xfrm>
          <a:off x="587276" y="1501724"/>
          <a:ext cx="9947501" cy="4667124"/>
        </p:xfrm>
        <a:graphic>
          <a:graphicData uri="http://schemas.openxmlformats.org/drawingml/2006/table">
            <a:tbl>
              <a:tblPr firstRow="1" firstCol="1" bandRow="1">
                <a:tableStyleId>{5C22544A-7EE6-4342-B048-85BDC9FD1C3A}</a:tableStyleId>
              </a:tblPr>
              <a:tblGrid>
                <a:gridCol w="471087">
                  <a:extLst>
                    <a:ext uri="{9D8B030D-6E8A-4147-A177-3AD203B41FA5}">
                      <a16:colId xmlns:a16="http://schemas.microsoft.com/office/drawing/2014/main" val="4046064405"/>
                    </a:ext>
                  </a:extLst>
                </a:gridCol>
                <a:gridCol w="4803948">
                  <a:extLst>
                    <a:ext uri="{9D8B030D-6E8A-4147-A177-3AD203B41FA5}">
                      <a16:colId xmlns:a16="http://schemas.microsoft.com/office/drawing/2014/main" val="1009133760"/>
                    </a:ext>
                  </a:extLst>
                </a:gridCol>
                <a:gridCol w="4672466">
                  <a:extLst>
                    <a:ext uri="{9D8B030D-6E8A-4147-A177-3AD203B41FA5}">
                      <a16:colId xmlns:a16="http://schemas.microsoft.com/office/drawing/2014/main" val="3540672641"/>
                    </a:ext>
                  </a:extLst>
                </a:gridCol>
              </a:tblGrid>
              <a:tr h="135546">
                <a:tc>
                  <a:txBody>
                    <a:bodyPr/>
                    <a:lstStyle/>
                    <a:p>
                      <a:pPr marL="0" marR="0" algn="just">
                        <a:lnSpc>
                          <a:spcPct val="115000"/>
                        </a:lnSpc>
                        <a:spcBef>
                          <a:spcPts val="0"/>
                        </a:spcBef>
                        <a:spcAft>
                          <a:spcPts val="1000"/>
                        </a:spcAft>
                      </a:pPr>
                      <a:r>
                        <a:rPr lang="en-US" sz="1400">
                          <a:effectLst/>
                        </a:rPr>
                        <a:t>S.No</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tc>
                  <a:txBody>
                    <a:bodyPr/>
                    <a:lstStyle/>
                    <a:p>
                      <a:pPr marL="0" marR="0" algn="ctr">
                        <a:lnSpc>
                          <a:spcPct val="115000"/>
                        </a:lnSpc>
                        <a:spcBef>
                          <a:spcPts val="0"/>
                        </a:spcBef>
                        <a:spcAft>
                          <a:spcPts val="1000"/>
                        </a:spcAft>
                      </a:pPr>
                      <a:r>
                        <a:rPr lang="en-US" sz="1400" dirty="0">
                          <a:effectLst/>
                        </a:rPr>
                        <a:t>IWRIS, WIMS</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tc>
                  <a:txBody>
                    <a:bodyPr/>
                    <a:lstStyle/>
                    <a:p>
                      <a:pPr marL="0" marR="0" algn="ctr">
                        <a:lnSpc>
                          <a:spcPct val="115000"/>
                        </a:lnSpc>
                        <a:spcBef>
                          <a:spcPts val="0"/>
                        </a:spcBef>
                        <a:spcAft>
                          <a:spcPts val="1000"/>
                        </a:spcAft>
                      </a:pPr>
                      <a:r>
                        <a:rPr lang="en-US" sz="1400" dirty="0">
                          <a:effectLst/>
                        </a:rPr>
                        <a:t>KWRIS </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extLst>
                  <a:ext uri="{0D108BD9-81ED-4DB2-BD59-A6C34878D82A}">
                    <a16:rowId xmlns:a16="http://schemas.microsoft.com/office/drawing/2014/main" val="3274557856"/>
                  </a:ext>
                </a:extLst>
              </a:tr>
              <a:tr h="4117509">
                <a:tc>
                  <a:txBody>
                    <a:bodyPr/>
                    <a:lstStyle/>
                    <a:p>
                      <a:pPr marL="0" marR="0" algn="just">
                        <a:lnSpc>
                          <a:spcPct val="115000"/>
                        </a:lnSpc>
                        <a:spcBef>
                          <a:spcPts val="0"/>
                        </a:spcBef>
                        <a:spcAft>
                          <a:spcPts val="1000"/>
                        </a:spcAft>
                      </a:pPr>
                      <a:r>
                        <a:rPr lang="en-US" sz="800">
                          <a:effectLst/>
                        </a:rPr>
                        <a:t>1 </a:t>
                      </a:r>
                      <a:endParaRPr lang="en-US" sz="80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tc>
                  <a:txBody>
                    <a:bodyPr/>
                    <a:lstStyle/>
                    <a:p>
                      <a:pPr marL="0" marR="0" algn="just">
                        <a:lnSpc>
                          <a:spcPct val="115000"/>
                        </a:lnSpc>
                        <a:spcBef>
                          <a:spcPts val="0"/>
                        </a:spcBef>
                        <a:spcAft>
                          <a:spcPts val="1000"/>
                        </a:spcAft>
                      </a:pPr>
                      <a:r>
                        <a:rPr lang="en-US" sz="1100" dirty="0">
                          <a:effectLst/>
                          <a:latin typeface="Calibri" panose="020F0502020204030204" pitchFamily="34" charset="0"/>
                          <a:ea typeface="Calibri" panose="020F0502020204030204" pitchFamily="34" charset="0"/>
                          <a:cs typeface="Mangal" panose="02040503050203030202" pitchFamily="18" charset="0"/>
                        </a:rPr>
                        <a:t>B. Ground Water Module The modules containing ground water data are:</a:t>
                      </a:r>
                    </a:p>
                    <a:p>
                      <a:pPr marL="342900" marR="0" lvl="0" indent="-342900" algn="just">
                        <a:lnSpc>
                          <a:spcPct val="115000"/>
                        </a:lnSpc>
                        <a:spcBef>
                          <a:spcPts val="0"/>
                        </a:spcBef>
                        <a:spcAft>
                          <a:spcPts val="10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Mangal" panose="02040503050203030202" pitchFamily="18" charset="0"/>
                        </a:rPr>
                        <a:t>Ground water level: </a:t>
                      </a:r>
                    </a:p>
                    <a:p>
                      <a:pPr marL="342900" marR="0" lvl="0" indent="-342900" algn="just">
                        <a:lnSpc>
                          <a:spcPct val="115000"/>
                        </a:lnSpc>
                        <a:spcBef>
                          <a:spcPts val="0"/>
                        </a:spcBef>
                        <a:spcAft>
                          <a:spcPts val="10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Mangal" panose="02040503050203030202" pitchFamily="18" charset="0"/>
                        </a:rPr>
                        <a:t>Ground water quality: </a:t>
                      </a:r>
                    </a:p>
                    <a:p>
                      <a:pPr marL="342900" marR="0" lvl="0" indent="-342900" algn="just">
                        <a:lnSpc>
                          <a:spcPct val="115000"/>
                        </a:lnSpc>
                        <a:spcBef>
                          <a:spcPts val="0"/>
                        </a:spcBef>
                        <a:spcAft>
                          <a:spcPts val="10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Mangal" panose="02040503050203030202" pitchFamily="18" charset="0"/>
                        </a:rPr>
                        <a:t>Groundwater Resources: </a:t>
                      </a:r>
                    </a:p>
                    <a:p>
                      <a:pPr marL="342900" marR="0" lvl="0" indent="-342900" algn="just">
                        <a:lnSpc>
                          <a:spcPct val="115000"/>
                        </a:lnSpc>
                        <a:spcBef>
                          <a:spcPts val="0"/>
                        </a:spcBef>
                        <a:spcAft>
                          <a:spcPts val="10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Mangal" panose="02040503050203030202" pitchFamily="18" charset="0"/>
                        </a:rPr>
                        <a:t>Groundwater Prospects:.</a:t>
                      </a:r>
                    </a:p>
                    <a:p>
                      <a:pPr marL="342900" marR="0" lvl="0" indent="-342900" algn="just">
                        <a:lnSpc>
                          <a:spcPct val="115000"/>
                        </a:lnSpc>
                        <a:spcBef>
                          <a:spcPts val="0"/>
                        </a:spcBef>
                        <a:spcAft>
                          <a:spcPts val="1000"/>
                        </a:spcAft>
                        <a:buFont typeface="Symbol" panose="05050102010706020507" pitchFamily="18" charset="2"/>
                        <a:buChar char=""/>
                      </a:pPr>
                      <a:r>
                        <a:rPr lang="en-US" sz="1100" dirty="0" err="1">
                          <a:effectLst/>
                          <a:latin typeface="Calibri" panose="020F0502020204030204" pitchFamily="34" charset="0"/>
                          <a:ea typeface="Calibri" panose="020F0502020204030204" pitchFamily="34" charset="0"/>
                          <a:cs typeface="Mangal" panose="02040503050203030202" pitchFamily="18" charset="0"/>
                        </a:rPr>
                        <a:t>Litholog</a:t>
                      </a:r>
                      <a:r>
                        <a:rPr lang="en-US" sz="1100" dirty="0">
                          <a:effectLst/>
                          <a:latin typeface="Calibri" panose="020F0502020204030204" pitchFamily="34" charset="0"/>
                          <a:ea typeface="Calibri" panose="020F0502020204030204" pitchFamily="34" charset="0"/>
                          <a:cs typeface="Mangal" panose="02040503050203030202" pitchFamily="18" charset="0"/>
                        </a:rPr>
                        <a:t>: </a:t>
                      </a:r>
                    </a:p>
                    <a:p>
                      <a:pPr marL="342900" marR="0" lvl="0" indent="-342900" algn="just">
                        <a:lnSpc>
                          <a:spcPct val="115000"/>
                        </a:lnSpc>
                        <a:spcBef>
                          <a:spcPts val="0"/>
                        </a:spcBef>
                        <a:spcAft>
                          <a:spcPts val="10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Mangal" panose="02040503050203030202" pitchFamily="18" charset="0"/>
                        </a:rPr>
                        <a:t>Aquifer systems: </a:t>
                      </a:r>
                    </a:p>
                    <a:p>
                      <a:pPr marL="342900" marR="0" lvl="0" indent="-342900" algn="just">
                        <a:lnSpc>
                          <a:spcPct val="115000"/>
                        </a:lnSpc>
                        <a:spcBef>
                          <a:spcPts val="0"/>
                        </a:spcBef>
                        <a:spcAft>
                          <a:spcPts val="10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Mangal" panose="02040503050203030202" pitchFamily="18" charset="0"/>
                        </a:rPr>
                        <a:t>Artificial Recharge structure- Viewer:</a:t>
                      </a:r>
                    </a:p>
                  </a:txBody>
                  <a:tcPr marL="68580" marR="68580" marT="0" marB="0"/>
                </a:tc>
                <a:tc>
                  <a:txBody>
                    <a:bodyPr/>
                    <a:lstStyle/>
                    <a:p>
                      <a:pPr marL="0" marR="0" indent="0" algn="just">
                        <a:lnSpc>
                          <a:spcPct val="115000"/>
                        </a:lnSpc>
                        <a:spcBef>
                          <a:spcPts val="0"/>
                        </a:spcBef>
                        <a:spcAft>
                          <a:spcPts val="1000"/>
                        </a:spcAft>
                        <a:buFont typeface="Arial" panose="020B0604020202020204" pitchFamily="34" charset="0"/>
                        <a:buNone/>
                      </a:pPr>
                      <a:r>
                        <a:rPr lang="en-US" sz="1400" dirty="0">
                          <a:effectLst/>
                          <a:latin typeface="Calibri" panose="020F0502020204030204" pitchFamily="34" charset="0"/>
                          <a:ea typeface="Calibri" panose="020F0502020204030204" pitchFamily="34" charset="0"/>
                          <a:cs typeface="Mangal" panose="02040503050203030202" pitchFamily="18" charset="0"/>
                        </a:rPr>
                        <a:t>B. Ground Water Module </a:t>
                      </a:r>
                    </a:p>
                    <a:p>
                      <a:pPr marL="342900" marR="0" lvl="0" indent="-342900" algn="just">
                        <a:lnSpc>
                          <a:spcPct val="115000"/>
                        </a:lnSpc>
                        <a:spcBef>
                          <a:spcPts val="0"/>
                        </a:spcBef>
                        <a:spcAft>
                          <a:spcPts val="100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Mangal" panose="02040503050203030202" pitchFamily="18" charset="0"/>
                        </a:rPr>
                        <a:t>Ground water level:  Monthly data integrated, daily DWLR data to be integrated</a:t>
                      </a:r>
                    </a:p>
                    <a:p>
                      <a:pPr marL="342900" marR="0" lvl="0" indent="-342900" algn="just">
                        <a:lnSpc>
                          <a:spcPct val="115000"/>
                        </a:lnSpc>
                        <a:spcBef>
                          <a:spcPts val="0"/>
                        </a:spcBef>
                        <a:spcAft>
                          <a:spcPts val="100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Mangal" panose="02040503050203030202" pitchFamily="18" charset="0"/>
                        </a:rPr>
                        <a:t>Ground water quality: Historical data made available, Master Well data correction is under progress</a:t>
                      </a:r>
                    </a:p>
                    <a:p>
                      <a:pPr marL="342900" marR="0" lvl="0" indent="-342900" algn="just">
                        <a:lnSpc>
                          <a:spcPct val="115000"/>
                        </a:lnSpc>
                        <a:spcBef>
                          <a:spcPts val="0"/>
                        </a:spcBef>
                        <a:spcAft>
                          <a:spcPts val="100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Mangal" panose="02040503050203030202" pitchFamily="18" charset="0"/>
                        </a:rPr>
                        <a:t>Groundwater Resources: To be done in discussion with GWD</a:t>
                      </a:r>
                    </a:p>
                    <a:p>
                      <a:pPr marL="342900" marR="0" lvl="0" indent="-342900" algn="just">
                        <a:lnSpc>
                          <a:spcPct val="115000"/>
                        </a:lnSpc>
                        <a:spcBef>
                          <a:spcPts val="0"/>
                        </a:spcBef>
                        <a:spcAft>
                          <a:spcPts val="100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Mangal" panose="02040503050203030202" pitchFamily="18" charset="0"/>
                        </a:rPr>
                        <a:t>Groundwater Prospects: To be done in discussion with GWD</a:t>
                      </a:r>
                    </a:p>
                    <a:p>
                      <a:pPr marL="342900" marR="0" lvl="0" indent="-342900" algn="just">
                        <a:lnSpc>
                          <a:spcPct val="115000"/>
                        </a:lnSpc>
                        <a:spcBef>
                          <a:spcPts val="0"/>
                        </a:spcBef>
                        <a:spcAft>
                          <a:spcPts val="1000"/>
                        </a:spcAft>
                        <a:buFont typeface="Symbol" panose="05050102010706020507" pitchFamily="18" charset="2"/>
                        <a:buChar char=""/>
                      </a:pPr>
                      <a:r>
                        <a:rPr lang="en-US" sz="1400" dirty="0" err="1">
                          <a:effectLst/>
                          <a:latin typeface="Calibri" panose="020F0502020204030204" pitchFamily="34" charset="0"/>
                          <a:ea typeface="Calibri" panose="020F0502020204030204" pitchFamily="34" charset="0"/>
                          <a:cs typeface="Mangal" panose="02040503050203030202" pitchFamily="18" charset="0"/>
                        </a:rPr>
                        <a:t>Litholog</a:t>
                      </a:r>
                      <a:r>
                        <a:rPr lang="en-US" sz="1400" dirty="0">
                          <a:effectLst/>
                          <a:latin typeface="Calibri" panose="020F0502020204030204" pitchFamily="34" charset="0"/>
                          <a:ea typeface="Calibri" panose="020F0502020204030204" pitchFamily="34" charset="0"/>
                          <a:cs typeface="Mangal" panose="02040503050203030202" pitchFamily="18" charset="0"/>
                        </a:rPr>
                        <a:t>: Framework is available, data to be obtained</a:t>
                      </a:r>
                    </a:p>
                    <a:p>
                      <a:pPr marL="342900" marR="0" lvl="0" indent="-342900" algn="just">
                        <a:lnSpc>
                          <a:spcPct val="115000"/>
                        </a:lnSpc>
                        <a:spcBef>
                          <a:spcPts val="0"/>
                        </a:spcBef>
                        <a:spcAft>
                          <a:spcPts val="100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Mangal" panose="02040503050203030202" pitchFamily="18" charset="0"/>
                        </a:rPr>
                        <a:t>Aquifer systems: State GWD maps area available</a:t>
                      </a:r>
                    </a:p>
                    <a:p>
                      <a:pPr marL="342900" marR="0" lvl="0" indent="-342900" algn="just">
                        <a:lnSpc>
                          <a:spcPct val="115000"/>
                        </a:lnSpc>
                        <a:spcBef>
                          <a:spcPts val="0"/>
                        </a:spcBef>
                        <a:spcAft>
                          <a:spcPts val="100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Mangal" panose="02040503050203030202" pitchFamily="18" charset="0"/>
                        </a:rPr>
                        <a:t>Artificial Recharge structure- Viewer: To be obtained</a:t>
                      </a:r>
                    </a:p>
                    <a:p>
                      <a:pPr marL="0" marR="0" indent="0" algn="just">
                        <a:lnSpc>
                          <a:spcPct val="115000"/>
                        </a:lnSpc>
                        <a:spcBef>
                          <a:spcPts val="0"/>
                        </a:spcBef>
                        <a:spcAft>
                          <a:spcPts val="1000"/>
                        </a:spcAft>
                        <a:buFont typeface="Arial" panose="020B0604020202020204" pitchFamily="34" charset="0"/>
                        <a:buNone/>
                      </a:pPr>
                      <a:endParaRPr lang="en-US" sz="1400" b="1" dirty="0">
                        <a:effectLst/>
                        <a:latin typeface="Calibri" panose="020F0502020204030204" pitchFamily="34" charset="0"/>
                        <a:ea typeface="Calibri" panose="020F0502020204030204" pitchFamily="34" charset="0"/>
                        <a:cs typeface="Mangal" panose="02040503050203030202" pitchFamily="18" charset="0"/>
                      </a:endParaRPr>
                    </a:p>
                  </a:txBody>
                  <a:tcPr marL="51522" marR="51522" marT="0" marB="0"/>
                </a:tc>
                <a:extLst>
                  <a:ext uri="{0D108BD9-81ED-4DB2-BD59-A6C34878D82A}">
                    <a16:rowId xmlns:a16="http://schemas.microsoft.com/office/drawing/2014/main" val="3962585333"/>
                  </a:ext>
                </a:extLst>
              </a:tr>
            </a:tbl>
          </a:graphicData>
        </a:graphic>
      </p:graphicFrame>
    </p:spTree>
    <p:extLst>
      <p:ext uri="{BB962C8B-B14F-4D97-AF65-F5344CB8AC3E}">
        <p14:creationId xmlns:p14="http://schemas.microsoft.com/office/powerpoint/2010/main" val="5285065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theme/theme1.xml><?xml version="1.0" encoding="utf-8"?>
<a:theme xmlns:a="http://schemas.openxmlformats.org/drawingml/2006/main" name="PunchcardVTI">
  <a:themeElements>
    <a:clrScheme name="AnalogousFromRegularSeedRightStep">
      <a:dk1>
        <a:srgbClr val="000000"/>
      </a:dk1>
      <a:lt1>
        <a:srgbClr val="FFFFFF"/>
      </a:lt1>
      <a:dk2>
        <a:srgbClr val="3B3522"/>
      </a:dk2>
      <a:lt2>
        <a:srgbClr val="E2E6E8"/>
      </a:lt2>
      <a:accent1>
        <a:srgbClr val="C3754D"/>
      </a:accent1>
      <a:accent2>
        <a:srgbClr val="B1953B"/>
      </a:accent2>
      <a:accent3>
        <a:srgbClr val="99AC43"/>
      </a:accent3>
      <a:accent4>
        <a:srgbClr val="6BB13B"/>
      </a:accent4>
      <a:accent5>
        <a:srgbClr val="48B84A"/>
      </a:accent5>
      <a:accent6>
        <a:srgbClr val="3BB16D"/>
      </a:accent6>
      <a:hlink>
        <a:srgbClr val="3B8AB3"/>
      </a:hlink>
      <a:folHlink>
        <a:srgbClr val="7F7F7F"/>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nchcardVTI" id="{C7262591-AF98-8F48-B56D-6342D2439B1A}" vid="{261D9F73-974A-B14E-9EAF-4871CCA60BB1}"/>
    </a:ext>
  </a:extLst>
</a:theme>
</file>

<file path=ppt/theme/theme2.xml><?xml version="1.0" encoding="utf-8"?>
<a:theme xmlns:a="http://schemas.openxmlformats.org/drawingml/2006/main" name="1_rhyth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2566</Words>
  <Application>Microsoft Office PowerPoint</Application>
  <PresentationFormat>Widescreen</PresentationFormat>
  <Paragraphs>314</Paragraphs>
  <Slides>23</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Arial Narrow</vt:lpstr>
      <vt:lpstr>Calibri</vt:lpstr>
      <vt:lpstr>Calibri-Bold</vt:lpstr>
      <vt:lpstr>Helv</vt:lpstr>
      <vt:lpstr>Neue Haas Grotesk Text Pro</vt:lpstr>
      <vt:lpstr>Symbol</vt:lpstr>
      <vt:lpstr>Times New Roman</vt:lpstr>
      <vt:lpstr>PunchcardVTI</vt:lpstr>
      <vt:lpstr>1_rhythm</vt:lpstr>
      <vt:lpstr>Karnataka State Water Informatics Centre (SWIC) –  Introduction and Status Update  </vt:lpstr>
      <vt:lpstr>Status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for K-CWRDS and K-WRPMMS - Various Aspects of Water Resources Management in Karnataka Requiring Data Services </vt:lpstr>
      <vt:lpstr>Scope of K‐CWRDS and KWRPMMS - Seven Essential Elements</vt:lpstr>
      <vt:lpstr>K-CWRDS and K-WRMMS Information System - the Data Workflow Process</vt:lpstr>
      <vt:lpstr>K-CWRDS and K-WRMMS – Institutional Arrangements</vt:lpstr>
      <vt:lpstr>K-CWRDS and K-WRPMMS – Staffing Cost Estimate (in Lakh INR/Year)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Karnataka State Water Informatics Centre –  Introduction and Status Update</dc:title>
  <dc:creator>Sashikumar N</dc:creator>
  <cp:lastModifiedBy>n sashi</cp:lastModifiedBy>
  <cp:revision>28</cp:revision>
  <dcterms:created xsi:type="dcterms:W3CDTF">2022-06-15T06:38:36Z</dcterms:created>
  <dcterms:modified xsi:type="dcterms:W3CDTF">2022-06-17T18:29:10Z</dcterms:modified>
</cp:coreProperties>
</file>